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bookmarkIdSeed="2">
  <p:sldMasterIdLst>
    <p:sldMasterId id="2147483660" r:id="rId1"/>
    <p:sldMasterId id="2147483672" r:id="rId2"/>
  </p:sldMasterIdLst>
  <p:notesMasterIdLst>
    <p:notesMasterId r:id="rId150"/>
  </p:notesMasterIdLst>
  <p:handoutMasterIdLst>
    <p:handoutMasterId r:id="rId151"/>
  </p:handoutMasterIdLst>
  <p:sldIdLst>
    <p:sldId id="281" r:id="rId3"/>
    <p:sldId id="486" r:id="rId4"/>
    <p:sldId id="485" r:id="rId5"/>
    <p:sldId id="556" r:id="rId6"/>
    <p:sldId id="557" r:id="rId7"/>
    <p:sldId id="558" r:id="rId8"/>
    <p:sldId id="618" r:id="rId9"/>
    <p:sldId id="559" r:id="rId10"/>
    <p:sldId id="729" r:id="rId11"/>
    <p:sldId id="619" r:id="rId12"/>
    <p:sldId id="620" r:id="rId13"/>
    <p:sldId id="560" r:id="rId14"/>
    <p:sldId id="561" r:id="rId15"/>
    <p:sldId id="562" r:id="rId16"/>
    <p:sldId id="451" r:id="rId17"/>
    <p:sldId id="453" r:id="rId18"/>
    <p:sldId id="454" r:id="rId19"/>
    <p:sldId id="704" r:id="rId20"/>
    <p:sldId id="706" r:id="rId21"/>
    <p:sldId id="457" r:id="rId22"/>
    <p:sldId id="456" r:id="rId23"/>
    <p:sldId id="476" r:id="rId24"/>
    <p:sldId id="689" r:id="rId25"/>
    <p:sldId id="452" r:id="rId26"/>
    <p:sldId id="709" r:id="rId27"/>
    <p:sldId id="575" r:id="rId28"/>
    <p:sldId id="603" r:id="rId29"/>
    <p:sldId id="770" r:id="rId30"/>
    <p:sldId id="604" r:id="rId31"/>
    <p:sldId id="624" r:id="rId32"/>
    <p:sldId id="731" r:id="rId33"/>
    <p:sldId id="576" r:id="rId34"/>
    <p:sldId id="663" r:id="rId35"/>
    <p:sldId id="577" r:id="rId36"/>
    <p:sldId id="578" r:id="rId37"/>
    <p:sldId id="694" r:id="rId38"/>
    <p:sldId id="579" r:id="rId39"/>
    <p:sldId id="693" r:id="rId40"/>
    <p:sldId id="695" r:id="rId41"/>
    <p:sldId id="581" r:id="rId42"/>
    <p:sldId id="586" r:id="rId43"/>
    <p:sldId id="587" r:id="rId44"/>
    <p:sldId id="588" r:id="rId45"/>
    <p:sldId id="589" r:id="rId46"/>
    <p:sldId id="590" r:id="rId47"/>
    <p:sldId id="591" r:id="rId48"/>
    <p:sldId id="772" r:id="rId49"/>
    <p:sldId id="1016" r:id="rId50"/>
    <p:sldId id="1017" r:id="rId51"/>
    <p:sldId id="1018" r:id="rId52"/>
    <p:sldId id="1019" r:id="rId53"/>
    <p:sldId id="1020" r:id="rId54"/>
    <p:sldId id="1021" r:id="rId55"/>
    <p:sldId id="1022" r:id="rId56"/>
    <p:sldId id="1023" r:id="rId57"/>
    <p:sldId id="1024" r:id="rId58"/>
    <p:sldId id="1025" r:id="rId59"/>
    <p:sldId id="993" r:id="rId60"/>
    <p:sldId id="916" r:id="rId61"/>
    <p:sldId id="1013" r:id="rId62"/>
    <p:sldId id="1014" r:id="rId63"/>
    <p:sldId id="945" r:id="rId64"/>
    <p:sldId id="1015" r:id="rId65"/>
    <p:sldId id="947" r:id="rId66"/>
    <p:sldId id="1028" r:id="rId67"/>
    <p:sldId id="948" r:id="rId68"/>
    <p:sldId id="1029" r:id="rId69"/>
    <p:sldId id="949" r:id="rId70"/>
    <p:sldId id="998" r:id="rId71"/>
    <p:sldId id="950" r:id="rId72"/>
    <p:sldId id="951" r:id="rId73"/>
    <p:sldId id="1026" r:id="rId74"/>
    <p:sldId id="920" r:id="rId75"/>
    <p:sldId id="1008" r:id="rId76"/>
    <p:sldId id="1009" r:id="rId77"/>
    <p:sldId id="1010" r:id="rId78"/>
    <p:sldId id="1011" r:id="rId79"/>
    <p:sldId id="1012" r:id="rId80"/>
    <p:sldId id="939" r:id="rId81"/>
    <p:sldId id="969" r:id="rId82"/>
    <p:sldId id="354" r:id="rId83"/>
    <p:sldId id="377" r:id="rId84"/>
    <p:sldId id="413" r:id="rId85"/>
    <p:sldId id="929" r:id="rId86"/>
    <p:sldId id="418" r:id="rId87"/>
    <p:sldId id="266" r:id="rId88"/>
    <p:sldId id="960" r:id="rId89"/>
    <p:sldId id="417" r:id="rId90"/>
    <p:sldId id="415" r:id="rId91"/>
    <p:sldId id="414" r:id="rId92"/>
    <p:sldId id="910" r:id="rId93"/>
    <p:sldId id="911" r:id="rId94"/>
    <p:sldId id="273" r:id="rId95"/>
    <p:sldId id="961" r:id="rId96"/>
    <p:sldId id="962" r:id="rId97"/>
    <p:sldId id="963" r:id="rId98"/>
    <p:sldId id="930" r:id="rId99"/>
    <p:sldId id="426" r:id="rId100"/>
    <p:sldId id="492" r:id="rId101"/>
    <p:sldId id="491" r:id="rId102"/>
    <p:sldId id="422" r:id="rId103"/>
    <p:sldId id="964" r:id="rId104"/>
    <p:sldId id="278" r:id="rId105"/>
    <p:sldId id="355" r:id="rId106"/>
    <p:sldId id="525" r:id="rId107"/>
    <p:sldId id="526" r:id="rId108"/>
    <p:sldId id="358" r:id="rId109"/>
    <p:sldId id="359" r:id="rId110"/>
    <p:sldId id="437" r:id="rId111"/>
    <p:sldId id="438" r:id="rId112"/>
    <p:sldId id="439" r:id="rId113"/>
    <p:sldId id="932" r:id="rId114"/>
    <p:sldId id="442" r:id="rId115"/>
    <p:sldId id="958" r:id="rId116"/>
    <p:sldId id="531" r:id="rId117"/>
    <p:sldId id="532" r:id="rId118"/>
    <p:sldId id="933" r:id="rId119"/>
    <p:sldId id="934" r:id="rId120"/>
    <p:sldId id="434" r:id="rId121"/>
    <p:sldId id="935" r:id="rId122"/>
    <p:sldId id="936" r:id="rId123"/>
    <p:sldId id="435" r:id="rId124"/>
    <p:sldId id="493" r:id="rId125"/>
    <p:sldId id="496" r:id="rId126"/>
    <p:sldId id="497" r:id="rId127"/>
    <p:sldId id="937" r:id="rId128"/>
    <p:sldId id="516" r:id="rId129"/>
    <p:sldId id="938" r:id="rId130"/>
    <p:sldId id="906" r:id="rId131"/>
    <p:sldId id="975" r:id="rId132"/>
    <p:sldId id="976" r:id="rId133"/>
    <p:sldId id="763" r:id="rId134"/>
    <p:sldId id="942" r:id="rId135"/>
    <p:sldId id="912" r:id="rId136"/>
    <p:sldId id="373" r:id="rId137"/>
    <p:sldId id="374" r:id="rId138"/>
    <p:sldId id="913" r:id="rId139"/>
    <p:sldId id="914" r:id="rId140"/>
    <p:sldId id="375" r:id="rId141"/>
    <p:sldId id="915" r:id="rId142"/>
    <p:sldId id="528" r:id="rId143"/>
    <p:sldId id="686" r:id="rId144"/>
    <p:sldId id="627" r:id="rId145"/>
    <p:sldId id="966" r:id="rId146"/>
    <p:sldId id="954" r:id="rId147"/>
    <p:sldId id="965" r:id="rId148"/>
    <p:sldId id="518" r:id="rId149"/>
  </p:sldIdLst>
  <p:sldSz cx="9144000" cy="6858000" type="screen4x3"/>
  <p:notesSz cx="7102475" cy="9388475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91384" autoAdjust="0"/>
  </p:normalViewPr>
  <p:slideViewPr>
    <p:cSldViewPr>
      <p:cViewPr varScale="1">
        <p:scale>
          <a:sx n="61" d="100"/>
          <a:sy n="61" d="100"/>
        </p:scale>
        <p:origin x="748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7" d="400"/>
        <a:sy n="507" d="400"/>
      </p:scale>
      <p:origin x="0" y="-367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notesMaster" Target="notesMasters/notesMaster1.xml"/><Relationship Id="rId155" Type="http://schemas.openxmlformats.org/officeDocument/2006/relationships/tableStyles" Target="tableStyle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handoutMaster" Target="handoutMasters/handoutMaster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theme" Target="theme/theme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4024736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645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1"/>
          <a:lstStyle>
            <a:lvl1pPr algn="l">
              <a:defRPr sz="1200"/>
            </a:lvl1pPr>
          </a:lstStyle>
          <a:p>
            <a:fld id="{957C2A2A-BE00-4DFD-936C-9DB287B98312}" type="datetimeFigureOut">
              <a:rPr lang="he-IL" smtClean="0"/>
              <a:t>י"ט טבת תשפ"ד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4024736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645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1" anchor="b"/>
          <a:lstStyle>
            <a:lvl1pPr algn="l">
              <a:defRPr sz="1200"/>
            </a:lvl1pPr>
          </a:lstStyle>
          <a:p>
            <a:fld id="{DD6BBA1A-9AFF-42D1-AF4A-D160BEC024D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54755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4024736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645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1"/>
          <a:lstStyle>
            <a:lvl1pPr algn="l">
              <a:defRPr sz="1200"/>
            </a:lvl1pPr>
          </a:lstStyle>
          <a:p>
            <a:fld id="{120EF7DF-46E2-4567-80E4-2EB84D3A2F3D}" type="datetimeFigureOut">
              <a:rPr lang="he-IL" smtClean="0"/>
              <a:t>י"ט טבת 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vert="horz" lIns="94229" tIns="47114" rIns="94229" bIns="47114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4024736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645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1" anchor="b"/>
          <a:lstStyle>
            <a:lvl1pPr algn="l">
              <a:defRPr sz="1200"/>
            </a:lvl1pPr>
          </a:lstStyle>
          <a:p>
            <a:fld id="{2F3D19D6-5CED-4368-A95C-BDC3735AF78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008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translate.googleusercontent.com/translate_c?anno=2&amp;depth=1&amp;hl=iw&amp;prev=search&amp;rurl=translate.google.com&amp;sl=en&amp;sp=nmt4&amp;tl=iw&amp;u=https://en.m.wikipedia.org/wiki/Code_duplication&amp;usg=ALkJrhiQxtcQDiaHXp6oS_CRmLqxXCAsWA" TargetMode="External"/><Relationship Id="rId3" Type="http://schemas.openxmlformats.org/officeDocument/2006/relationships/hyperlink" Target="https://translate.googleusercontent.com/translate_c?anno=2&amp;depth=1&amp;hl=iw&amp;prev=search&amp;rurl=translate.google.com&amp;sl=en&amp;sp=nmt4&amp;tl=iw&amp;u=https://en.m.wikipedia.org/wiki/Aspect-oriented_software_development&amp;usg=ALkJrhjOnq8ytieFfD1h9D_0t5ty9Una5g" TargetMode="External"/><Relationship Id="rId7" Type="http://schemas.openxmlformats.org/officeDocument/2006/relationships/hyperlink" Target="https://translate.googleusercontent.com/translate_c?anno=2&amp;depth=1&amp;hl=iw&amp;prev=search&amp;rurl=translate.google.com&amp;sl=en&amp;sp=nmt4&amp;tl=iw&amp;u=https://en.m.wikipedia.org/wiki/Modularity_(programming)&amp;usg=ALkJrhi0Y2Qv2oZB8iYhCLcf-3fYVYe8CQ" TargetMode="External"/><Relationship Id="rId12" Type="http://schemas.openxmlformats.org/officeDocument/2006/relationships/hyperlink" Target="https://translate.googleusercontent.com/translate_c?anno=2&amp;depth=1&amp;hl=iw&amp;prev=search&amp;rurl=translate.google.com&amp;sl=en&amp;sp=nmt4&amp;tl=iw&amp;u=https://en.m.wikipedia.org/wiki/Data_logging&amp;usg=ALkJrhgIgRyBM3AmXAU0pyvK_rKU2ACLsw" TargetMode="External"/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ranslate.googleusercontent.com/translate_c?anno=2&amp;depth=1&amp;hl=iw&amp;prev=search&amp;rurl=translate.google.com&amp;sl=en&amp;sp=nmt4&amp;tl=iw&amp;u=https://en.m.wikipedia.org/wiki/Concern_(computer_science)&amp;usg=ALkJrhjkHc0-j9QUgHzfTj0NH_i74Nc3kQ" TargetMode="External"/><Relationship Id="rId11" Type="http://schemas.openxmlformats.org/officeDocument/2006/relationships/hyperlink" Target="https://translate.googleusercontent.com/translate_c?anno=2&amp;depth=1&amp;hl=iw&amp;prev=search&amp;rurl=translate.google.com&amp;sl=en&amp;sp=nmt4&amp;tl=iw&amp;u=https://en.m.wikipedia.org/wiki/Core_concern&amp;usg=ALkJrhgUv-9d9LSDj2G8-JTi5xiP5PqAUw" TargetMode="External"/><Relationship Id="rId5" Type="http://schemas.openxmlformats.org/officeDocument/2006/relationships/hyperlink" Target="https://translate.googleusercontent.com/translate_c?anno=2&amp;depth=1&amp;hl=iw&amp;prev=search&amp;rurl=translate.google.com&amp;sl=en&amp;sp=nmt4&amp;tl=iw&amp;u=https://en.m.wikipedia.org/wiki/Computer_program&amp;usg=ALkJrhhoIKIH97mLg1N2rLWtODftxb5xkg" TargetMode="External"/><Relationship Id="rId10" Type="http://schemas.openxmlformats.org/officeDocument/2006/relationships/hyperlink" Target="https://translate.googleusercontent.com/translate_c?anno=2&amp;depth=1&amp;hl=iw&amp;prev=search&amp;rurl=translate.google.com&amp;sl=en&amp;sp=nmt4&amp;tl=iw&amp;u=https://en.m.wikipedia.org/wiki/Electronic_health_record&amp;usg=ALkJrhiaUm-0KP3r9D9LMPalD_oHFtq2Hw" TargetMode="External"/><Relationship Id="rId4" Type="http://schemas.openxmlformats.org/officeDocument/2006/relationships/hyperlink" Target="https://translate.googleusercontent.com/translate_c?anno=2&amp;depth=1&amp;hl=iw&amp;prev=search&amp;rurl=translate.google.com&amp;sl=en&amp;sp=nmt4&amp;tl=iw&amp;u=https://en.m.wikipedia.org/wiki/Aspect_(computer_programming)&amp;usg=ALkJrhjG8K0Ar3f_p9ogQVYxIHfgxsQfMg" TargetMode="External"/><Relationship Id="rId9" Type="http://schemas.openxmlformats.org/officeDocument/2006/relationships/hyperlink" Target="https://translate.googleusercontent.com/translate_c?anno=2&amp;depth=1&amp;hl=iw&amp;prev=search&amp;rurl=translate.google.com&amp;sl=en&amp;sp=nmt4&amp;tl=iw&amp;u=https://en.m.wikipedia.org/wiki/Application_software&amp;usg=ALkJrhhaKMI_EFPaO3AeuPm23vJJR-S5qA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65610" indent="-294465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77862" indent="-235572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49006" indent="-235572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120151" indent="-235572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91295" indent="-2355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3062440" indent="-2355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533585" indent="-2355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4004729" indent="-2355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7B8D4F4C-2DD6-4D9A-A5F9-0C18185CD653}" type="slidenum">
              <a:rPr lang="he-IL" smtClean="0">
                <a:latin typeface="Arial" pitchFamily="34" charset="0"/>
              </a:rPr>
              <a:pPr eaLnBrk="1" hangingPunct="1"/>
              <a:t>5</a:t>
            </a:fld>
            <a:endParaRPr lang="en-US">
              <a:latin typeface="Arial" pitchFamily="34" charset="0"/>
            </a:endParaRPr>
          </a:p>
        </p:txBody>
      </p:sp>
      <p:sp>
        <p:nvSpPr>
          <p:cNvPr id="37891" name="Rectangle 7"/>
          <p:cNvSpPr txBox="1">
            <a:spLocks noGrp="1" noChangeArrowheads="1"/>
          </p:cNvSpPr>
          <p:nvPr/>
        </p:nvSpPr>
        <p:spPr bwMode="auto">
          <a:xfrm>
            <a:off x="1645" y="8917422"/>
            <a:ext cx="3077739" cy="469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29" tIns="47114" rIns="94229" bIns="47114" anchor="b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l" eaLnBrk="1" hangingPunct="1"/>
            <a:fld id="{65E37E7A-D9C2-4FA9-8E1A-7F4A6B73CF95}" type="slidenum">
              <a:rPr lang="he-IL" sz="1200">
                <a:latin typeface="Arial" pitchFamily="34" charset="0"/>
              </a:rPr>
              <a:pPr algn="l" eaLnBrk="1" hangingPunct="1"/>
              <a:t>5</a:t>
            </a:fld>
            <a:endParaRPr lang="en-US" sz="1200">
              <a:latin typeface="Arial" pitchFamily="34" charset="0"/>
            </a:endParaRPr>
          </a:p>
        </p:txBody>
      </p:sp>
      <p:sp>
        <p:nvSpPr>
          <p:cNvPr id="378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he-IL" dirty="0"/>
              <a:t>כאן מחלקה כוללת </a:t>
            </a:r>
            <a:r>
              <a:rPr lang="he-IL" dirty="0" err="1"/>
              <a:t>הכל</a:t>
            </a:r>
            <a:r>
              <a:rPr lang="he-IL" dirty="0"/>
              <a:t> – גן </a:t>
            </a:r>
            <a:r>
              <a:rPr lang="en-US" dirty="0" err="1"/>
              <a:t>valuetype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30501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he-IL" dirty="0"/>
              <a:t>המחלקה </a:t>
            </a:r>
            <a:r>
              <a:rPr lang="en-US" dirty="0" err="1"/>
              <a:t>ValueType</a:t>
            </a:r>
            <a:r>
              <a:rPr lang="he-IL" dirty="0"/>
              <a:t> דורסת </a:t>
            </a:r>
            <a:r>
              <a:rPr lang="en-US" dirty="0"/>
              <a:t>override </a:t>
            </a:r>
            <a:r>
              <a:rPr lang="he-IL" dirty="0"/>
              <a:t> את המתודות </a:t>
            </a:r>
            <a:r>
              <a:rPr lang="en-US" dirty="0"/>
              <a:t>equals</a:t>
            </a:r>
            <a:r>
              <a:rPr lang="he-IL" dirty="0"/>
              <a:t> של </a:t>
            </a:r>
            <a:r>
              <a:rPr lang="en-US" dirty="0"/>
              <a:t>object</a:t>
            </a:r>
            <a:r>
              <a:rPr lang="he-IL" dirty="0"/>
              <a:t>, לצורך השוואת תוכן המבנה ולא השוואת ערך המצביע</a:t>
            </a:r>
          </a:p>
          <a:p>
            <a:pPr lvl="1"/>
            <a:r>
              <a:rPr lang="he-IL" dirty="0"/>
              <a:t>השמה בין מבנים מעתיקה תוכן ממש ולא מצביע (כי אין מצביע)</a:t>
            </a:r>
          </a:p>
          <a:p>
            <a:pPr lvl="1"/>
            <a:r>
              <a:rPr lang="he-IL" dirty="0"/>
              <a:t>ביצירת אובייקט מטיפוס מבנה יש להשתמש גם כן ב </a:t>
            </a:r>
            <a:r>
              <a:rPr lang="en-US" dirty="0"/>
              <a:t>N</a:t>
            </a:r>
            <a:endParaRPr lang="he-IL" dirty="0"/>
          </a:p>
          <a:p>
            <a:pPr defTabSz="942289">
              <a:defRPr/>
            </a:pPr>
            <a:r>
              <a:rPr lang="en-US" dirty="0"/>
              <a:t>NEW</a:t>
            </a:r>
            <a:r>
              <a:rPr lang="he-IL" dirty="0"/>
              <a:t>- מפעיל בנאי המתאים ומאתחל בהתאמה</a:t>
            </a:r>
          </a:p>
          <a:p>
            <a:pPr defTabSz="942289">
              <a:defRPr/>
            </a:pPr>
            <a:r>
              <a:rPr lang="he-IL" dirty="0"/>
              <a:t>אם</a:t>
            </a:r>
            <a:r>
              <a:rPr lang="he-IL" baseline="0" dirty="0"/>
              <a:t> לא השתמשנו ה</a:t>
            </a:r>
            <a:r>
              <a:rPr lang="en-US" baseline="0" dirty="0"/>
              <a:t>NEW</a:t>
            </a:r>
            <a:endParaRPr lang="he-IL" baseline="0" dirty="0"/>
          </a:p>
          <a:p>
            <a:pPr defTabSz="942289">
              <a:defRPr/>
            </a:pPr>
            <a:r>
              <a:rPr lang="he-IL" baseline="0" dirty="0"/>
              <a:t>לא מופעל בנאי ויש לאתחל ידנית</a:t>
            </a:r>
            <a:endParaRPr lang="he-IL" dirty="0"/>
          </a:p>
          <a:p>
            <a:pPr defTabSz="942289">
              <a:defRPr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479E-0EEF-49F8-B050-BFE52A41463C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3591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7B8D4F4C-2DD6-4D9A-A5F9-0C18185CD653}" type="slidenum">
              <a:rPr lang="he-IL" smtClean="0">
                <a:latin typeface="Arial" pitchFamily="34" charset="0"/>
              </a:rPr>
              <a:pPr eaLnBrk="1" hangingPunct="1"/>
              <a:t>33</a:t>
            </a:fld>
            <a:endParaRPr lang="en-US">
              <a:latin typeface="Arial" pitchFamily="34" charset="0"/>
            </a:endParaRPr>
          </a:p>
        </p:txBody>
      </p:sp>
      <p:sp>
        <p:nvSpPr>
          <p:cNvPr id="37891" name="Rectangle 7"/>
          <p:cNvSpPr txBox="1">
            <a:spLocks noGrp="1" noChangeArrowheads="1"/>
          </p:cNvSpPr>
          <p:nvPr/>
        </p:nvSpPr>
        <p:spPr bwMode="auto">
          <a:xfrm>
            <a:off x="1588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l" eaLnBrk="1" hangingPunct="1"/>
            <a:fld id="{65E37E7A-D9C2-4FA9-8E1A-7F4A6B73CF95}" type="slidenum">
              <a:rPr lang="he-IL" sz="1200">
                <a:latin typeface="Arial" pitchFamily="34" charset="0"/>
              </a:rPr>
              <a:pPr algn="l" eaLnBrk="1" hangingPunct="1"/>
              <a:t>33</a:t>
            </a:fld>
            <a:endParaRPr lang="en-US" sz="1200">
              <a:latin typeface="Arial" pitchFamily="34" charset="0"/>
            </a:endParaRPr>
          </a:p>
        </p:txBody>
      </p:sp>
      <p:sp>
        <p:nvSpPr>
          <p:cNvPr id="378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9938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479E-0EEF-49F8-B050-BFE52A41463C}" type="slidenum">
              <a:rPr lang="he-IL" smtClean="0"/>
              <a:t>37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2463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Ex933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479E-0EEF-49F8-B050-BFE52A41463C}" type="slidenum">
              <a:rPr lang="he-IL" smtClean="0"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69228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*רשמית זה נקרא העתקה רדודה – כי זה העתקה בתוך המחסנית – אז אם תדברו עם אנשים שמבינים ב</a:t>
            </a:r>
            <a:r>
              <a:rPr lang="en-US" dirty="0"/>
              <a:t>C</a:t>
            </a:r>
            <a:r>
              <a:rPr lang="he-IL" dirty="0"/>
              <a:t># הם יגידו שזה</a:t>
            </a:r>
            <a:r>
              <a:rPr lang="he-IL" baseline="0" dirty="0"/>
              <a:t> רדוד.</a:t>
            </a:r>
          </a:p>
          <a:p>
            <a:r>
              <a:rPr lang="he-IL" baseline="0" dirty="0"/>
              <a:t>אבל מה שמעניין אותי פה שזה הרעיון – שמתבצעת העתקה של מבנה שלם.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479E-0EEF-49F8-B050-BFE52A41463C}" type="slidenum">
              <a:rPr lang="he-IL" smtClean="0"/>
              <a:t>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39879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65610" indent="-294465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77862" indent="-235572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49006" indent="-235572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120151" indent="-235572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91295" indent="-2355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3062440" indent="-2355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533585" indent="-2355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4004729" indent="-2355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7B8D4F4C-2DD6-4D9A-A5F9-0C18185CD653}" type="slidenum">
              <a:rPr lang="he-IL" smtClean="0">
                <a:latin typeface="Arial" pitchFamily="34" charset="0"/>
              </a:rPr>
              <a:pPr eaLnBrk="1" hangingPunct="1"/>
              <a:t>58</a:t>
            </a:fld>
            <a:endParaRPr lang="en-US">
              <a:latin typeface="Arial" pitchFamily="34" charset="0"/>
            </a:endParaRPr>
          </a:p>
        </p:txBody>
      </p:sp>
      <p:sp>
        <p:nvSpPr>
          <p:cNvPr id="37891" name="Rectangle 7"/>
          <p:cNvSpPr txBox="1">
            <a:spLocks noGrp="1" noChangeArrowheads="1"/>
          </p:cNvSpPr>
          <p:nvPr/>
        </p:nvSpPr>
        <p:spPr bwMode="auto">
          <a:xfrm>
            <a:off x="1645" y="8917422"/>
            <a:ext cx="3077739" cy="469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29" tIns="47114" rIns="94229" bIns="47114" anchor="b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l" eaLnBrk="1" hangingPunct="1"/>
            <a:fld id="{65E37E7A-D9C2-4FA9-8E1A-7F4A6B73CF95}" type="slidenum">
              <a:rPr lang="he-IL" sz="1200">
                <a:latin typeface="Arial" pitchFamily="34" charset="0"/>
              </a:rPr>
              <a:pPr algn="l" eaLnBrk="1" hangingPunct="1"/>
              <a:t>58</a:t>
            </a:fld>
            <a:endParaRPr lang="en-US" sz="1200">
              <a:latin typeface="Arial" pitchFamily="34" charset="0"/>
            </a:endParaRPr>
          </a:p>
        </p:txBody>
      </p:sp>
      <p:sp>
        <p:nvSpPr>
          <p:cNvPr id="378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45537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E9138-11B5-437F-91E5-BB3018CC613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53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sz="1200" dirty="0"/>
              <a:t>המאפיין</a:t>
            </a:r>
            <a:r>
              <a:rPr lang="en-US" sz="1200" dirty="0"/>
              <a:t>Value </a:t>
            </a:r>
            <a:r>
              <a:rPr lang="he-IL" sz="1200" dirty="0"/>
              <a:t> מכיל את הערך ה"עטוף" עצמו והוא מטיפוס </a:t>
            </a:r>
            <a:r>
              <a:rPr lang="en-US" sz="1200" dirty="0"/>
              <a:t>value type</a:t>
            </a:r>
            <a:endParaRPr lang="he-IL" sz="1200" dirty="0"/>
          </a:p>
          <a:p>
            <a:pPr algn="r" rtl="1"/>
            <a:r>
              <a:rPr lang="he-IL" sz="1200" dirty="0"/>
              <a:t>המאפיין </a:t>
            </a:r>
            <a:r>
              <a:rPr lang="en-US" sz="1200" dirty="0" err="1"/>
              <a:t>HasValue</a:t>
            </a:r>
            <a:r>
              <a:rPr lang="he-IL" sz="1200" dirty="0"/>
              <a:t> הוא שדה בוליאני שמייצג: האם הושם כבר ערך ב </a:t>
            </a:r>
            <a:r>
              <a:rPr lang="en-US" sz="1200" dirty="0"/>
              <a:t>Value</a:t>
            </a:r>
            <a:r>
              <a:rPr lang="he-IL" sz="1200" dirty="0"/>
              <a:t> או שטרם הושם שם ערך.</a:t>
            </a:r>
          </a:p>
          <a:p>
            <a:pPr algn="r" rtl="1"/>
            <a:endParaRPr lang="he-IL" sz="1200" dirty="0"/>
          </a:p>
          <a:p>
            <a:pPr algn="r" rtl="1"/>
            <a:r>
              <a:rPr lang="he-IL" sz="1200" dirty="0"/>
              <a:t>אם </a:t>
            </a:r>
            <a:r>
              <a:rPr lang="en-US" sz="1200" dirty="0" err="1"/>
              <a:t>HasValue</a:t>
            </a:r>
            <a:r>
              <a:rPr lang="en-US" sz="1200" dirty="0"/>
              <a:t> == false</a:t>
            </a:r>
            <a:r>
              <a:rPr lang="he-IL" sz="1200" dirty="0"/>
              <a:t> זה סימן שה </a:t>
            </a:r>
            <a:r>
              <a:rPr lang="en-US" sz="1200" dirty="0"/>
              <a:t>Value</a:t>
            </a:r>
            <a:r>
              <a:rPr lang="he-IL" sz="1200" dirty="0"/>
              <a:t> ש"עטוף" הוא כביכול </a:t>
            </a:r>
            <a:r>
              <a:rPr lang="en-US" sz="1200" dirty="0"/>
              <a:t>null</a:t>
            </a:r>
            <a:endParaRPr lang="he-IL" sz="1200" dirty="0"/>
          </a:p>
          <a:p>
            <a:pPr algn="r" rtl="1"/>
            <a:r>
              <a:rPr lang="he-IL" sz="1200" dirty="0"/>
              <a:t>אחרת  - יש בו ערך.</a:t>
            </a:r>
          </a:p>
          <a:p>
            <a:pPr algn="r" rtl="1"/>
            <a:endParaRPr lang="he-IL" sz="1200" dirty="0"/>
          </a:p>
          <a:p>
            <a:pPr algn="r" rtl="1"/>
            <a:r>
              <a:rPr lang="he-IL" sz="1200" dirty="0"/>
              <a:t>כשאנחנו מבצעים השמה של </a:t>
            </a:r>
            <a:r>
              <a:rPr lang="en-US" sz="1200" dirty="0"/>
              <a:t>null</a:t>
            </a:r>
            <a:r>
              <a:rPr lang="he-IL" sz="1200" dirty="0"/>
              <a:t> לתוך משתנה שהוא </a:t>
            </a:r>
            <a:r>
              <a:rPr lang="en-US" sz="1200" dirty="0"/>
              <a:t>Nullable&lt;T&gt;</a:t>
            </a:r>
            <a:endParaRPr lang="he-IL" sz="1200" dirty="0"/>
          </a:p>
          <a:p>
            <a:pPr algn="r" rtl="1"/>
            <a:r>
              <a:rPr lang="he-IL" sz="1200" dirty="0"/>
              <a:t>אז מה שבעצם מתבצע מאחורי הקלעים זה </a:t>
            </a:r>
            <a:r>
              <a:rPr lang="en-US" sz="1200" dirty="0" err="1"/>
              <a:t>HasValue</a:t>
            </a:r>
            <a:r>
              <a:rPr lang="en-US" sz="1200" dirty="0"/>
              <a:t> = false</a:t>
            </a:r>
            <a:endParaRPr lang="he-IL" sz="1200" dirty="0"/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E9138-11B5-437F-91E5-BB3018CC613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53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Coalescing = </a:t>
            </a:r>
            <a:r>
              <a:rPr lang="he-IL" dirty="0"/>
              <a:t>שיתוף פעולה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E9138-11B5-437F-91E5-BB3018CC613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43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E9138-11B5-437F-91E5-BB3018CC613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23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אם לא נעמיס את </a:t>
            </a:r>
            <a:r>
              <a:rPr lang="en-US" dirty="0" err="1"/>
              <a:t>tostring</a:t>
            </a:r>
            <a:r>
              <a:rPr lang="en-US" dirty="0"/>
              <a:t> </a:t>
            </a:r>
            <a:r>
              <a:rPr lang="he-IL" dirty="0"/>
              <a:t> כמובן שזה ייתן הגדרה לא נכונה.</a:t>
            </a:r>
            <a:r>
              <a:rPr lang="he-IL" baseline="0" dirty="0"/>
              <a:t> 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479E-0EEF-49F8-B050-BFE52A41463C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5323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E9138-11B5-437F-91E5-BB3018CC613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94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E9138-11B5-437F-91E5-BB3018CC613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17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E9138-11B5-437F-91E5-BB3018CC613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209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exmpleEzra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2E794-BAF9-4A98-9D81-19ABF3065FBD}" type="slidenum">
              <a:rPr lang="he-IL" smtClean="0"/>
              <a:t>90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6314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2E794-BAF9-4A98-9D81-19ABF3065FBD}" type="slidenum">
              <a:rPr lang="he-IL" smtClean="0"/>
              <a:t>92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2620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בתוך</a:t>
            </a:r>
            <a:r>
              <a:rPr lang="he-IL" baseline="0" dirty="0"/>
              <a:t> </a:t>
            </a:r>
            <a:r>
              <a:rPr lang="he-IL" baseline="0" dirty="0" err="1"/>
              <a:t>הפרוייקט</a:t>
            </a:r>
            <a:r>
              <a:rPr lang="he-IL" baseline="0" dirty="0"/>
              <a:t> </a:t>
            </a:r>
            <a:r>
              <a:rPr lang="en-US" baseline="0" dirty="0" err="1"/>
              <a:t>threelayer</a:t>
            </a:r>
            <a:r>
              <a:rPr lang="he-IL" baseline="0" dirty="0"/>
              <a:t> </a:t>
            </a:r>
            <a:r>
              <a:rPr lang="he-IL" baseline="0" dirty="0" err="1"/>
              <a:t>דגומא</a:t>
            </a:r>
            <a:r>
              <a:rPr lang="he-IL" baseline="0" dirty="0"/>
              <a:t> ראשונה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2E794-BAF9-4A98-9D81-19ABF3065FBD}" type="slidenum">
              <a:rPr lang="he-IL" smtClean="0"/>
              <a:t>95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1854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1"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spect-oriented software development"/>
              </a:rPr>
              <a:t>aspect-oriented software development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cross-cutting concerns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Aspect (computer programming)"/>
              </a:rPr>
              <a:t>aspects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Computer program"/>
              </a:rPr>
              <a:t>program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affect other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oncern (computer science)"/>
              </a:rPr>
              <a:t>concerns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. These concerns often cannot be cleanly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Modularity (programming)"/>
              </a:rPr>
              <a:t>decomposed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 the rest of the system in both the design and implementation, and can result in either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scattering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Code duplication"/>
              </a:rPr>
              <a:t>code duplication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),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tangling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(significant dependencies between systems), or both.</a:t>
            </a:r>
          </a:p>
          <a:p>
            <a:pPr rtl="1"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instance, if writing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Application software"/>
              </a:rPr>
              <a:t>application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handling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Electronic health record"/>
              </a:rPr>
              <a:t>medical records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 the indexing of such records is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Core concern"/>
              </a:rPr>
              <a:t>core concern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 while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Data logging"/>
              </a:rPr>
              <a:t>logging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history of changes to the record database or user database, or an authentication system, would be cross-cutting concerns since they interact with more parts of the program.</a:t>
            </a:r>
          </a:p>
          <a:p>
            <a:br>
              <a:rPr lang="en-US" dirty="0"/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2E794-BAF9-4A98-9D81-19ABF3065FBD}" type="slidenum">
              <a:rPr lang="he-IL" smtClean="0"/>
              <a:t>97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27057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קצת על </a:t>
            </a:r>
            <a:r>
              <a:rPr lang="en-US" b="1" dirty="0"/>
              <a:t>Class Library:</a:t>
            </a:r>
          </a:p>
          <a:p>
            <a:r>
              <a:rPr lang="he-IL" dirty="0"/>
              <a:t>פרויקט מסוג </a:t>
            </a:r>
            <a:r>
              <a:rPr lang="en-US" dirty="0"/>
              <a:t>Class Library </a:t>
            </a:r>
            <a:r>
              <a:rPr lang="he-IL" dirty="0"/>
              <a:t>זה פרויקט שמה</a:t>
            </a:r>
          </a:p>
          <a:p>
            <a:r>
              <a:rPr lang="he-IL" dirty="0"/>
              <a:t>שהוא מכיל זה רק אובייקטים ומחלקות</a:t>
            </a:r>
          </a:p>
          <a:p>
            <a:r>
              <a:rPr lang="he-IL" dirty="0"/>
              <a:t>שיכולים לשמש בפרויקטים אחרים.</a:t>
            </a:r>
          </a:p>
          <a:p>
            <a:r>
              <a:rPr lang="he-IL" dirty="0"/>
              <a:t>אין לו ממשק למשתמש )לא ניתן להריץ אותו</a:t>
            </a:r>
          </a:p>
          <a:p>
            <a:r>
              <a:rPr lang="he-IL" dirty="0"/>
              <a:t>ישירות ,אלא באמצעות פרויקט אחר שפונה אליו(</a:t>
            </a:r>
          </a:p>
          <a:p>
            <a:r>
              <a:rPr lang="he-IL" dirty="0"/>
              <a:t>,ולכן זה מתאים לנו לשתי השכבות התחתונות.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2E794-BAF9-4A98-9D81-19ABF3065FBD}" type="slidenum">
              <a:rPr lang="he-IL" smtClean="0"/>
              <a:t>103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384286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לתקן</a:t>
            </a:r>
            <a:r>
              <a:rPr lang="he-IL" baseline="0" dirty="0"/>
              <a:t> תמונה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2E794-BAF9-4A98-9D81-19ABF3065FBD}" type="slidenum">
              <a:rPr lang="he-IL" smtClean="0"/>
              <a:t>107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65707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לתקן תמונות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2E794-BAF9-4A98-9D81-19ABF3065FBD}" type="slidenum">
              <a:rPr lang="he-IL" smtClean="0"/>
              <a:t>109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4810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בעצם – זה לא שדה</a:t>
            </a:r>
            <a:r>
              <a:rPr lang="he-IL" baseline="0" dirty="0"/>
              <a:t> רגיל.</a:t>
            </a:r>
          </a:p>
          <a:p>
            <a:r>
              <a:rPr lang="he-IL" baseline="0" dirty="0"/>
              <a:t>זה מתודה.</a:t>
            </a:r>
          </a:p>
          <a:p>
            <a:r>
              <a:rPr lang="he-IL" baseline="0" dirty="0"/>
              <a:t>משמעותי בהמשך – כי רק משתנים כאלו יעילים בכל מיני פעולות ב</a:t>
            </a:r>
            <a:r>
              <a:rPr lang="en-US" baseline="0" dirty="0"/>
              <a:t>WPF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D19D6-5CED-4368-A95C-BDC3735AF783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5191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2E794-BAF9-4A98-9D81-19ABF3065FBD}" type="slidenum">
              <a:rPr lang="he-IL" smtClean="0"/>
              <a:t>118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2715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7B8D4F4C-2DD6-4D9A-A5F9-0C18185CD653}" type="slidenum">
              <a:rPr lang="he-IL" smtClean="0">
                <a:latin typeface="Arial" pitchFamily="34" charset="0"/>
              </a:rPr>
              <a:pPr eaLnBrk="1" hangingPunct="1"/>
              <a:t>129</a:t>
            </a:fld>
            <a:endParaRPr lang="en-US">
              <a:latin typeface="Arial" pitchFamily="34" charset="0"/>
            </a:endParaRPr>
          </a:p>
        </p:txBody>
      </p:sp>
      <p:sp>
        <p:nvSpPr>
          <p:cNvPr id="37891" name="Rectangle 7"/>
          <p:cNvSpPr txBox="1">
            <a:spLocks noGrp="1" noChangeArrowheads="1"/>
          </p:cNvSpPr>
          <p:nvPr/>
        </p:nvSpPr>
        <p:spPr bwMode="auto">
          <a:xfrm>
            <a:off x="1588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l" eaLnBrk="1" hangingPunct="1"/>
            <a:fld id="{65E37E7A-D9C2-4FA9-8E1A-7F4A6B73CF95}" type="slidenum">
              <a:rPr lang="he-IL" sz="1200">
                <a:latin typeface="Arial" pitchFamily="34" charset="0"/>
              </a:rPr>
              <a:pPr algn="l" eaLnBrk="1" hangingPunct="1"/>
              <a:t>129</a:t>
            </a:fld>
            <a:endParaRPr lang="en-US" sz="1200">
              <a:latin typeface="Arial" pitchFamily="34" charset="0"/>
            </a:endParaRPr>
          </a:p>
        </p:txBody>
      </p:sp>
      <p:sp>
        <p:nvSpPr>
          <p:cNvPr id="378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173672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65610" indent="-294465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77862" indent="-235572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49006" indent="-235572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120151" indent="-235572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91295" indent="-2355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3062440" indent="-2355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533585" indent="-2355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4004729" indent="-2355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7B8D4F4C-2DD6-4D9A-A5F9-0C18185CD653}" type="slidenum">
              <a:rPr lang="he-IL" smtClean="0">
                <a:latin typeface="Arial" pitchFamily="34" charset="0"/>
              </a:rPr>
              <a:pPr eaLnBrk="1" hangingPunct="1"/>
              <a:t>132</a:t>
            </a:fld>
            <a:endParaRPr lang="en-US">
              <a:latin typeface="Arial" pitchFamily="34" charset="0"/>
            </a:endParaRPr>
          </a:p>
        </p:txBody>
      </p:sp>
      <p:sp>
        <p:nvSpPr>
          <p:cNvPr id="37891" name="Rectangle 7"/>
          <p:cNvSpPr txBox="1">
            <a:spLocks noGrp="1" noChangeArrowheads="1"/>
          </p:cNvSpPr>
          <p:nvPr/>
        </p:nvSpPr>
        <p:spPr bwMode="auto">
          <a:xfrm>
            <a:off x="1645" y="8917422"/>
            <a:ext cx="3077739" cy="469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29" tIns="47114" rIns="94229" bIns="47114" anchor="b"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l" eaLnBrk="1" hangingPunct="1"/>
            <a:fld id="{65E37E7A-D9C2-4FA9-8E1A-7F4A6B73CF95}" type="slidenum">
              <a:rPr lang="he-IL" sz="1200">
                <a:latin typeface="Arial" pitchFamily="34" charset="0"/>
              </a:rPr>
              <a:pPr algn="l" eaLnBrk="1" hangingPunct="1"/>
              <a:t>132</a:t>
            </a:fld>
            <a:endParaRPr lang="en-US" sz="1200">
              <a:latin typeface="Arial" pitchFamily="34" charset="0"/>
            </a:endParaRPr>
          </a:p>
        </p:txBody>
      </p:sp>
      <p:sp>
        <p:nvSpPr>
          <p:cNvPr id="378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455377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מחלקה אבסטרקטית לא חייבת להיות </a:t>
            </a:r>
            <a:r>
              <a:rPr lang="he-IL" dirty="0" err="1"/>
              <a:t>אינטרפייס</a:t>
            </a:r>
            <a:r>
              <a:rPr lang="he-IL" dirty="0"/>
              <a:t> (כי יכולות להיות מתודות לא </a:t>
            </a:r>
            <a:r>
              <a:rPr lang="he-IL" dirty="0" err="1"/>
              <a:t>אבסטקרט</a:t>
            </a:r>
            <a:r>
              <a:rPr lang="he-IL" dirty="0"/>
              <a:t> ומשתנים)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D1DA84-FFB6-4A5A-9C70-E5D6CC1E0C83}" type="slidenum">
              <a:rPr lang="he-IL" smtClean="0"/>
              <a:t>135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44892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interface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ISports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double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LengthOfCourt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{ get; set; }	//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מאפיינים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double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WidthOfCourt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	{ get; set; }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NumberOfPlayers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{ get; set; }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string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NameOfSport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{ get; }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void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PrintSportInfo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			//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מתודה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class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SportBall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ISports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numPlayers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string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sportName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double length;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double width;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public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SportBall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string name)  {  // constructor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numPlayers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sportName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= name;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}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public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NumberOfPlayers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{               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מימוש המאפיינים של המשק //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get	{ return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numPlayers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;}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set	{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numPlayers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value;}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}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public string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NameOfSport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{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get	{ return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sportName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}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}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public double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LengthOfCourt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{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get { return length; }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set { length = value; }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}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public double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WidthOfCourt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{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get { return width; }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set { width = value; }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}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public void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PrintSportInfo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  {	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מימוש המתודה מהממשק   //  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Console.WriteLine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("Sport Info");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Console.WriteLine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("Name of Sport: {0}",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NameOfSport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Console.WriteLine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("# of Players:  {0}",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NumberOfPlayers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Console.WriteLine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("Court Dimensions: {0}m x {1}m", 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		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LengthOfCourt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WidthOfCourt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}</a:t>
            </a:r>
          </a:p>
          <a:p>
            <a:pPr rt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AppClass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public static void Main()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{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SportBall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volley = new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SportBall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(6, "Volley Ball");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volley.LengthOfCourt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18;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volley.WidthOfCourt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= 9;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volley.PrintSportInfo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SportBall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tennis = new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SportBall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(1, "Table Tennis");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tennis.LengthOfCourt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23.7;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tennis.WidthOfCourt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= 8.25;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tennis.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PrintSportInfo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}</a:t>
            </a:r>
          </a:p>
          <a:p>
            <a:pPr rt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D1DA84-FFB6-4A5A-9C70-E5D6CC1E0C83}" type="slidenum">
              <a:rPr lang="he-IL" smtClean="0"/>
              <a:t>136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189652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interface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IPrint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{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 Print();</a:t>
            </a:r>
          </a:p>
          <a:p>
            <a:pPr rt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interface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IMath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{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Sum();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</a:p>
          <a:p>
            <a:pPr rt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Sample :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IPrint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IMath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byte num1;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byte num2;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byte num3;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Sample()   {   }				// constructor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Sample(byte n1, byte n2, byte n3)   {	// constructor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num1 = n1;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num2 = n2;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num3 = n3;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void Print()   {</a:t>
            </a:r>
          </a:p>
          <a:p>
            <a:pPr rt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Console.WriteLine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("num1={0}, num2={1}, num3={2}", num1, num2, num3);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Sum()   {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num1+ num2 + num3;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float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  {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(float) Sum() / 3;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pPr rt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App  {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static void Main()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s = new Sample(1, 2, 4);</a:t>
            </a:r>
          </a:p>
          <a:p>
            <a:pPr rt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s.Print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</a:p>
          <a:p>
            <a:pPr rt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Console.WriteLine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("sum = {0},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{1}",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s.Sum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s.Avg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());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pPr rt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IPrint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 = new Sample();         </a:t>
            </a:r>
          </a:p>
          <a:p>
            <a:pPr rt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p.Print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       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חוקי //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</a:p>
          <a:p>
            <a:pPr rt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p.Sum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     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he-I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טעות !!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 = new Sample();</a:t>
            </a:r>
          </a:p>
          <a:p>
            <a:pPr rt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m.Sum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</a:p>
          <a:p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D1DA84-FFB6-4A5A-9C70-E5D6CC1E0C83}" type="slidenum">
              <a:rPr lang="he-IL" smtClean="0"/>
              <a:t>139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363220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D1DA84-FFB6-4A5A-9C70-E5D6CC1E0C83}" type="slidenum">
              <a:rPr lang="he-IL" smtClean="0"/>
              <a:t>140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397393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System;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System.Collections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Rainbow 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IEnumerable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IEnumerator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private short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IteratorIndex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-1;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public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IEnumerator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GetEnumerator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{        return this;    }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public object Current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{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get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{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switch(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IteratorIndex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{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case 0:	    return "Red";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case 1:    return "Orange";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case 2:    return "Yellow";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case 3:    return "Green";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case 4:    return "Blue";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case 5:    return "Indigo";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case 6:   return "Violet";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default:    return "*** ERROR ***";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}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}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}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public bool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MoveNext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{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IteratorIndex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if(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IteratorIndex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7)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return false;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return true;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}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public void Reset()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{       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IteratorIndex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-1;    }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</a:p>
          <a:p>
            <a:pPr rtl="0"/>
            <a:r>
              <a:rPr lang="en-US" dirty="0">
                <a:effectLst/>
              </a:rPr>
              <a:t>    public static void Main()    {    Rainbow </a:t>
            </a:r>
            <a:r>
              <a:rPr lang="en-US" dirty="0" err="1">
                <a:effectLst/>
              </a:rPr>
              <a:t>MyRainbow</a:t>
            </a:r>
            <a:r>
              <a:rPr lang="en-US" dirty="0">
                <a:effectLst/>
              </a:rPr>
              <a:t> = new Rainbow();           </a:t>
            </a:r>
            <a:r>
              <a:rPr lang="en-US" dirty="0" err="1">
                <a:effectLst/>
              </a:rPr>
              <a:t>foreach</a:t>
            </a:r>
            <a:r>
              <a:rPr lang="en-US" dirty="0">
                <a:effectLst/>
              </a:rPr>
              <a:t>(string </a:t>
            </a:r>
            <a:r>
              <a:rPr lang="en-US" dirty="0" err="1">
                <a:effectLst/>
              </a:rPr>
              <a:t>ColorName</a:t>
            </a:r>
            <a:r>
              <a:rPr lang="en-US" dirty="0">
                <a:effectLst/>
              </a:rPr>
              <a:t> in </a:t>
            </a:r>
            <a:r>
              <a:rPr lang="en-US" dirty="0" err="1">
                <a:effectLst/>
              </a:rPr>
              <a:t>MyRainbow</a:t>
            </a:r>
            <a:r>
              <a:rPr lang="en-US" dirty="0">
                <a:effectLst/>
              </a:rPr>
              <a:t>)            </a:t>
            </a:r>
            <a:r>
              <a:rPr lang="en-US" dirty="0" err="1">
                <a:effectLst/>
              </a:rPr>
              <a:t>Console.WriteLine</a:t>
            </a:r>
            <a:r>
              <a:rPr lang="en-US" dirty="0">
                <a:effectLst/>
              </a:rPr>
              <a:t>(</a:t>
            </a:r>
            <a:r>
              <a:rPr lang="en-US" dirty="0" err="1">
                <a:effectLst/>
              </a:rPr>
              <a:t>ColorName</a:t>
            </a:r>
            <a:r>
              <a:rPr lang="en-US" dirty="0">
                <a:effectLst/>
              </a:rPr>
              <a:t>);    }}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D1DA84-FFB6-4A5A-9C70-E5D6CC1E0C83}" type="slidenum">
              <a:rPr lang="he-IL" smtClean="0"/>
              <a:t>141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1138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מצביע.</a:t>
            </a:r>
            <a:r>
              <a:rPr lang="he-IL" baseline="0" dirty="0"/>
              <a:t> </a:t>
            </a:r>
            <a:r>
              <a:rPr lang="he-IL" baseline="0" dirty="0" err="1"/>
              <a:t>איטרטור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D1DA84-FFB6-4A5A-9C70-E5D6CC1E0C83}" type="slidenum">
              <a:rPr lang="he-IL" smtClean="0"/>
              <a:t>142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930935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D1DA84-FFB6-4A5A-9C70-E5D6CC1E0C83}" type="slidenum">
              <a:rPr lang="he-IL" smtClean="0"/>
              <a:t>143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06914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במצב כזה אין שום משמעות לזה שזה פרטי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479E-0EEF-49F8-B050-BFE52A41463C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0909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479E-0EEF-49F8-B050-BFE52A41463C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87970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479E-0EEF-49F8-B050-BFE52A41463C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6021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XXX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479E-0EEF-49F8-B050-BFE52A41463C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3033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להוסיף הסבר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D19D6-5CED-4368-A95C-BDC3735AF783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66229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כאשר מקצים על הערימה זקוקים למקום עבור </a:t>
            </a:r>
            <a:r>
              <a:rPr lang="he-IL" dirty="0" err="1"/>
              <a:t>האוביקט</a:t>
            </a:r>
            <a:r>
              <a:rPr lang="he-IL" dirty="0"/>
              <a:t> ומקום עבור המצביע אליו</a:t>
            </a:r>
          </a:p>
          <a:p>
            <a:r>
              <a:rPr lang="he-IL" dirty="0"/>
              <a:t>כאשר מקצים על המחסנית זקוקים רק למקום בשביל </a:t>
            </a:r>
            <a:r>
              <a:rPr lang="he-IL" dirty="0" err="1"/>
              <a:t>האוביקט</a:t>
            </a:r>
            <a:endParaRPr lang="he-IL" dirty="0"/>
          </a:p>
          <a:p>
            <a:endParaRPr lang="he-IL" dirty="0"/>
          </a:p>
          <a:p>
            <a:r>
              <a:rPr lang="he-IL" dirty="0"/>
              <a:t>הגישה למחסנית מהירה יותר מאשר גישה לערימה דרך המצביע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D19D6-5CED-4368-A95C-BDC3735AF783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924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מחבר ישר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כותרת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25" name="כותרת משנה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he-IL"/>
              <a:t>לחץ כדי לערוך סגנון כותרת משנה של תבנית בסיס</a:t>
            </a:r>
            <a:endParaRPr kumimoji="0" lang="en-US"/>
          </a:p>
        </p:txBody>
      </p:sp>
      <p:sp>
        <p:nvSpPr>
          <p:cNvPr id="31" name="מציין מיקום של תאריך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A8585EC7-6A75-480D-92C1-2E9B13FC19EE}" type="datetimeFigureOut">
              <a:rPr lang="he-IL" smtClean="0"/>
              <a:t>י"ט טבת תשפ"ד</a:t>
            </a:fld>
            <a:endParaRPr lang="he-IL"/>
          </a:p>
        </p:txBody>
      </p:sp>
      <p:sp>
        <p:nvSpPr>
          <p:cNvPr id="18" name="מציין מיקום של כותרת תחתונה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he-IL"/>
          </a:p>
        </p:txBody>
      </p:sp>
      <p:sp>
        <p:nvSpPr>
          <p:cNvPr id="29" name="מציין מיקום של מספר שקופית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1E4D7292-AD41-4745-A56F-5FB7769147B4}" type="slidenum">
              <a:rPr lang="he-IL" smtClean="0"/>
              <a:t>‹#›</a:t>
            </a:fld>
            <a:endParaRPr lang="he-I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85EC7-6A75-480D-92C1-2E9B13FC19EE}" type="datetimeFigureOut">
              <a:rPr lang="he-IL" smtClean="0"/>
              <a:t>י"ט טבת תשפ"ד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D7292-AD41-4745-A56F-5FB7769147B4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/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/>
          <a:p>
            <a:fld id="{A8585EC7-6A75-480D-92C1-2E9B13FC19EE}" type="datetimeFigureOut">
              <a:rPr lang="he-IL" smtClean="0"/>
              <a:t>י"ט טבת תשפ"ד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1E4D7292-AD41-4745-A56F-5FB7769147B4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2541B-C60C-4A39-B415-167CBDA6C301}" type="datetimeFigureOut">
              <a:rPr lang="he-IL" smtClean="0"/>
              <a:t>י"ט טבת תשפ"ד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B58C5-6C52-4ACF-BD92-F32858F8749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85EC7-6A75-480D-92C1-2E9B13FC19EE}" type="datetimeFigureOut">
              <a:rPr lang="he-IL" smtClean="0"/>
              <a:t>י"ט טבת תשפ"ד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D7292-AD41-4745-A56F-5FB7769147B4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A8585EC7-6A75-480D-92C1-2E9B13FC19EE}" type="datetimeFigureOut">
              <a:rPr lang="he-IL" smtClean="0"/>
              <a:t>י"ט טבת תשפ"ד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/>
          <a:p>
            <a:fld id="{1E4D7292-AD41-4745-A56F-5FB7769147B4}" type="slidenum">
              <a:rPr lang="he-IL" smtClean="0"/>
              <a:t>‹#›</a:t>
            </a:fld>
            <a:endParaRPr lang="he-I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85EC7-6A75-480D-92C1-2E9B13FC19EE}" type="datetimeFigureOut">
              <a:rPr lang="he-IL" smtClean="0"/>
              <a:t>י"ט טבת תשפ"ד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D7292-AD41-4745-A56F-5FB7769147B4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he-IL"/>
              <a:t>לחץ כדי לערוך סגנונות טקסט של תבנית בסיס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he-IL"/>
              <a:t>לחץ כדי לערוך סגנונות טקסט של תבנית בסיס</a:t>
            </a:r>
          </a:p>
        </p:txBody>
      </p:sp>
      <p:sp>
        <p:nvSpPr>
          <p:cNvPr id="5" name="מציין מיקום תוכן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85EC7-6A75-480D-92C1-2E9B13FC19EE}" type="datetimeFigureOut">
              <a:rPr lang="he-IL" smtClean="0"/>
              <a:t>י"ט טבת תשפ"ד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D7292-AD41-4745-A56F-5FB7769147B4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85EC7-6A75-480D-92C1-2E9B13FC19EE}" type="datetimeFigureOut">
              <a:rPr lang="he-IL" smtClean="0"/>
              <a:t>י"ט טבת תשפ"ד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D7292-AD41-4745-A56F-5FB7769147B4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A8585EC7-6A75-480D-92C1-2E9B13FC19EE}" type="datetimeFigureOut">
              <a:rPr lang="he-IL" smtClean="0"/>
              <a:t>י"ט טבת תשפ"ד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D7292-AD41-4745-A56F-5FB7769147B4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85EC7-6A75-480D-92C1-2E9B13FC19EE}" type="datetimeFigureOut">
              <a:rPr lang="he-IL" smtClean="0"/>
              <a:t>י"ט טבת תשפ"ד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D7292-AD41-4745-A56F-5FB7769147B4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מלבן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he-IL"/>
              <a:t>לחץ כדי לערוך סגנון כותרת של תבנית בסיס</a:t>
            </a:r>
            <a:endParaRPr kumimoji="0"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85EC7-6A75-480D-92C1-2E9B13FC19EE}" type="datetimeFigureOut">
              <a:rPr lang="he-IL" smtClean="0"/>
              <a:t>י"ט טבת תשפ"ד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D7292-AD41-4745-A56F-5FB7769147B4}" type="slidenum">
              <a:rPr lang="he-IL" smtClean="0"/>
              <a:t>‹#›</a:t>
            </a:fld>
            <a:endParaRPr lang="he-IL"/>
          </a:p>
        </p:txBody>
      </p:sp>
      <p:sp>
        <p:nvSpPr>
          <p:cNvPr id="10" name="מציין מיקום של תמונה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he-IL"/>
              <a:t>לחץ על הסמל כדי להוסיף תמונה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מציין מיקום של כותרת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/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1" name="מציין מיקום טקסט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e-IL"/>
              <a:t>לחץ כדי לערוך סגנונות טקסט של תבנית בסיס</a:t>
            </a:r>
          </a:p>
          <a:p>
            <a:pPr lvl="1" eaLnBrk="1" latinLnBrk="0" hangingPunct="1"/>
            <a:r>
              <a:rPr kumimoji="0" lang="he-IL"/>
              <a:t>רמה שנייה</a:t>
            </a:r>
          </a:p>
          <a:p>
            <a:pPr lvl="2" eaLnBrk="1" latinLnBrk="0" hangingPunct="1"/>
            <a:r>
              <a:rPr kumimoji="0" lang="he-IL"/>
              <a:t>רמה שלישית</a:t>
            </a:r>
          </a:p>
          <a:p>
            <a:pPr lvl="3" eaLnBrk="1" latinLnBrk="0" hangingPunct="1"/>
            <a:r>
              <a:rPr kumimoji="0" lang="he-IL"/>
              <a:t>רמה רביעית</a:t>
            </a:r>
          </a:p>
          <a:p>
            <a:pPr lvl="4" eaLnBrk="1" latinLnBrk="0" hangingPunct="1"/>
            <a:r>
              <a:rPr kumimoji="0" lang="he-IL"/>
              <a:t>רמה חמישית</a:t>
            </a:r>
            <a:endParaRPr kumimoji="0" lang="en-US"/>
          </a:p>
        </p:txBody>
      </p:sp>
      <p:sp>
        <p:nvSpPr>
          <p:cNvPr id="27" name="מציין מיקום של תאריך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A8585EC7-6A75-480D-92C1-2E9B13FC19EE}" type="datetimeFigureOut">
              <a:rPr lang="he-IL" smtClean="0"/>
              <a:t>י"ט טבת תשפ"ד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he-IL"/>
          </a:p>
        </p:txBody>
      </p:sp>
      <p:sp>
        <p:nvSpPr>
          <p:cNvPr id="16" name="מציין מיקום של מספר שקופית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1E4D7292-AD41-4745-A56F-5FB7769147B4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1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r" rtl="1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r" rtl="1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r" rtl="1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r" rtl="1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r" rtl="1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r" rtl="1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r" rtl="1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r" rtl="1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r" rtl="1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מציין מיקום של כותרת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/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1" name="מציין מיקום טקסט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e-IL"/>
              <a:t>לחץ כדי לערוך סגנונות טקסט של תבנית בסיס</a:t>
            </a:r>
          </a:p>
          <a:p>
            <a:pPr lvl="1" eaLnBrk="1" latinLnBrk="0" hangingPunct="1"/>
            <a:r>
              <a:rPr kumimoji="0" lang="he-IL"/>
              <a:t>רמה שנייה</a:t>
            </a:r>
          </a:p>
          <a:p>
            <a:pPr lvl="2" eaLnBrk="1" latinLnBrk="0" hangingPunct="1"/>
            <a:r>
              <a:rPr kumimoji="0" lang="he-IL"/>
              <a:t>רמה שלישית</a:t>
            </a:r>
          </a:p>
          <a:p>
            <a:pPr lvl="3" eaLnBrk="1" latinLnBrk="0" hangingPunct="1"/>
            <a:r>
              <a:rPr kumimoji="0" lang="he-IL"/>
              <a:t>רמה רביעית</a:t>
            </a:r>
          </a:p>
          <a:p>
            <a:pPr lvl="4" eaLnBrk="1" latinLnBrk="0" hangingPunct="1"/>
            <a:r>
              <a:rPr kumimoji="0" lang="he-IL"/>
              <a:t>רמה חמישית</a:t>
            </a:r>
            <a:endParaRPr kumimoji="0" lang="en-US"/>
          </a:p>
        </p:txBody>
      </p:sp>
      <p:sp>
        <p:nvSpPr>
          <p:cNvPr id="27" name="מציין מיקום של תאריך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BB42541B-C60C-4A39-B415-167CBDA6C301}" type="datetimeFigureOut">
              <a:rPr lang="he-IL" smtClean="0"/>
              <a:t>י"ט טבת תשפ"ד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he-IL"/>
          </a:p>
        </p:txBody>
      </p:sp>
      <p:sp>
        <p:nvSpPr>
          <p:cNvPr id="16" name="מציין מיקום של מספר שקופית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241B58C5-6C52-4ACF-BD92-F32858F87496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rtl="1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r" rtl="1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r" rtl="1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r" rtl="1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r" rtl="1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r" rtl="1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r" rtl="1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r" rtl="1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r" rtl="1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r" rtl="1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msdn.microsoft.com/en-us/library/678hzkk9.aspx" TargetMode="External"/><Relationship Id="rId13" Type="http://schemas.openxmlformats.org/officeDocument/2006/relationships/hyperlink" Target="http://msdn.microsoft.com/en-us/library/t98873t4.aspx" TargetMode="External"/><Relationship Id="rId3" Type="http://schemas.openxmlformats.org/officeDocument/2006/relationships/hyperlink" Target="http://msdn.microsoft.com/en-us/library/c8f5xwh7.aspx" TargetMode="External"/><Relationship Id="rId7" Type="http://schemas.openxmlformats.org/officeDocument/2006/relationships/hyperlink" Target="http://msdn.microsoft.com/en-us/library/364x0z75.aspx" TargetMode="External"/><Relationship Id="rId12" Type="http://schemas.openxmlformats.org/officeDocument/2006/relationships/hyperlink" Target="http://msdn.microsoft.com/en-us/library/ctetwysk.asp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sdn.microsoft.com/en-us/library/x9h8tsay.aspx" TargetMode="External"/><Relationship Id="rId11" Type="http://schemas.openxmlformats.org/officeDocument/2006/relationships/hyperlink" Target="http://msdn.microsoft.com/en-us/library/x0sksh43.aspx" TargetMode="External"/><Relationship Id="rId5" Type="http://schemas.openxmlformats.org/officeDocument/2006/relationships/hyperlink" Target="http://msdn.microsoft.com/en-us/library/d86he86x.aspx" TargetMode="External"/><Relationship Id="rId15" Type="http://schemas.openxmlformats.org/officeDocument/2006/relationships/hyperlink" Target="http://msdn.microsoft.com/en-us/library/cbf1574z.aspx" TargetMode="External"/><Relationship Id="rId10" Type="http://schemas.openxmlformats.org/officeDocument/2006/relationships/hyperlink" Target="http://msdn.microsoft.com/en-us/library/5kzh1b5w.aspx" TargetMode="External"/><Relationship Id="rId4" Type="http://schemas.openxmlformats.org/officeDocument/2006/relationships/hyperlink" Target="http://msdn.microsoft.com/en-us/library/5bdb6693.aspx" TargetMode="External"/><Relationship Id="rId9" Type="http://schemas.openxmlformats.org/officeDocument/2006/relationships/hyperlink" Target="http://msdn.microsoft.com/en-us/library/b1e65aza.aspx" TargetMode="External"/><Relationship Id="rId14" Type="http://schemas.openxmlformats.org/officeDocument/2006/relationships/hyperlink" Target="http://msdn.microsoft.com/en-us/library/ybs77ex4.aspx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huRQs4momYScTYLGLQXuCdmiWLq0CWuRv4aKuwjz04Y/edit?usp=drive_link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מיני פרויקט	במערכות חלונות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3354442" y="3623896"/>
            <a:ext cx="5114778" cy="1101248"/>
          </a:xfrm>
        </p:spPr>
        <p:txBody>
          <a:bodyPr>
            <a:normAutofit lnSpcReduction="10000"/>
          </a:bodyPr>
          <a:lstStyle/>
          <a:p>
            <a:r>
              <a:rPr lang="he-IL" dirty="0"/>
              <a:t>שם חיבה: דוט נט -</a:t>
            </a:r>
            <a:r>
              <a:rPr lang="en-US" dirty="0" err="1"/>
              <a:t>.net</a:t>
            </a:r>
            <a:endParaRPr lang="en-US" dirty="0"/>
          </a:p>
          <a:p>
            <a:endParaRPr lang="en-US" dirty="0"/>
          </a:p>
          <a:p>
            <a:r>
              <a:rPr lang="he-IL" dirty="0"/>
              <a:t>שיעור מס' 2 – איברי מחלקה, וקצת שכבות</a:t>
            </a:r>
          </a:p>
        </p:txBody>
      </p:sp>
    </p:spTree>
    <p:extLst>
      <p:ext uri="{BB962C8B-B14F-4D97-AF65-F5344CB8AC3E}">
        <p14:creationId xmlns:p14="http://schemas.microsoft.com/office/powerpoint/2010/main" val="3975809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תזכורת קצרה - הפניה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הפניה היא מעין מצביע ששקוף למשתמש.</a:t>
            </a:r>
          </a:p>
          <a:p>
            <a:pPr marL="0" indent="0">
              <a:buNone/>
            </a:pPr>
            <a:endParaRPr lang="he-IL" dirty="0"/>
          </a:p>
          <a:p>
            <a:r>
              <a:rPr lang="he-IL" dirty="0"/>
              <a:t>במצביע יש הבחנה בין מצביע לבין התוכן, ולכן ישנן שתי פקודות שונות (בשפת </a:t>
            </a:r>
            <a:r>
              <a:rPr lang="en-US" dirty="0"/>
              <a:t>C</a:t>
            </a:r>
            <a:r>
              <a:rPr lang="he-IL" dirty="0"/>
              <a:t>++):</a:t>
            </a:r>
          </a:p>
          <a:p>
            <a:pPr lvl="1"/>
            <a:r>
              <a:rPr lang="en-US" dirty="0"/>
              <a:t>P = A</a:t>
            </a:r>
            <a:r>
              <a:rPr lang="he-IL" dirty="0"/>
              <a:t> – פקודה זו משנה את המצביע, כך שיצביע למקום אחר. (</a:t>
            </a:r>
            <a:r>
              <a:rPr lang="en-US" dirty="0"/>
              <a:t>A</a:t>
            </a:r>
            <a:r>
              <a:rPr lang="he-IL" dirty="0"/>
              <a:t> צ"ל מסוג מצביע, ו</a:t>
            </a:r>
            <a:r>
              <a:rPr lang="en-US" dirty="0"/>
              <a:t>P</a:t>
            </a:r>
            <a:r>
              <a:rPr lang="he-IL" dirty="0"/>
              <a:t> יצביע לאותו מקום כמו </a:t>
            </a:r>
            <a:r>
              <a:rPr lang="en-US" dirty="0"/>
              <a:t>A</a:t>
            </a:r>
            <a:r>
              <a:rPr lang="he-IL" dirty="0"/>
              <a:t>)</a:t>
            </a:r>
          </a:p>
          <a:p>
            <a:pPr lvl="1"/>
            <a:r>
              <a:rPr lang="en-US" dirty="0"/>
              <a:t>*P = B</a:t>
            </a:r>
            <a:r>
              <a:rPr lang="he-IL" dirty="0"/>
              <a:t> – פקודה זו משנה את התא </a:t>
            </a:r>
            <a:r>
              <a:rPr lang="he-IL" dirty="0" err="1"/>
              <a:t>המוצבע</a:t>
            </a:r>
            <a:r>
              <a:rPr lang="he-IL" dirty="0"/>
              <a:t>, כך שיכיל ערך אחר (</a:t>
            </a:r>
            <a:r>
              <a:rPr lang="en-US" dirty="0"/>
              <a:t>A</a:t>
            </a:r>
            <a:r>
              <a:rPr lang="he-IL" dirty="0"/>
              <a:t> מהסוג שעליו מצביע </a:t>
            </a:r>
            <a:r>
              <a:rPr lang="en-US" dirty="0"/>
              <a:t>P</a:t>
            </a:r>
            <a:r>
              <a:rPr lang="he-IL" dirty="0"/>
              <a:t>, כגון שלם. והערך </a:t>
            </a:r>
            <a:r>
              <a:rPr lang="he-IL" u="sng" dirty="0"/>
              <a:t>מועתק</a:t>
            </a:r>
            <a:r>
              <a:rPr lang="he-IL" dirty="0"/>
              <a:t> מ</a:t>
            </a:r>
            <a:r>
              <a:rPr lang="en-US" dirty="0"/>
              <a:t>A</a:t>
            </a:r>
            <a:r>
              <a:rPr lang="he-IL" dirty="0"/>
              <a:t> למשתנה </a:t>
            </a:r>
            <a:r>
              <a:rPr lang="he-IL" dirty="0" err="1"/>
              <a:t>המוצבע</a:t>
            </a:r>
            <a:r>
              <a:rPr lang="he-IL" dirty="0"/>
              <a:t>)</a:t>
            </a:r>
          </a:p>
        </p:txBody>
      </p:sp>
      <p:sp>
        <p:nvSpPr>
          <p:cNvPr id="4" name="יהלום 3"/>
          <p:cNvSpPr/>
          <p:nvPr/>
        </p:nvSpPr>
        <p:spPr>
          <a:xfrm>
            <a:off x="2195736" y="5805264"/>
            <a:ext cx="432048" cy="57606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" name="מחבר חץ ישר 5"/>
          <p:cNvCxnSpPr/>
          <p:nvPr/>
        </p:nvCxnSpPr>
        <p:spPr>
          <a:xfrm>
            <a:off x="2411760" y="6093296"/>
            <a:ext cx="136815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מלבן 6"/>
          <p:cNvSpPr/>
          <p:nvPr/>
        </p:nvSpPr>
        <p:spPr>
          <a:xfrm>
            <a:off x="3779912" y="5805264"/>
            <a:ext cx="720080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יהלום 7"/>
          <p:cNvSpPr/>
          <p:nvPr/>
        </p:nvSpPr>
        <p:spPr>
          <a:xfrm>
            <a:off x="4932040" y="5805264"/>
            <a:ext cx="432048" cy="57606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9" name="מחבר חץ ישר 8"/>
          <p:cNvCxnSpPr/>
          <p:nvPr/>
        </p:nvCxnSpPr>
        <p:spPr>
          <a:xfrm>
            <a:off x="5148064" y="6093296"/>
            <a:ext cx="136815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מלבן 9"/>
          <p:cNvSpPr/>
          <p:nvPr/>
        </p:nvSpPr>
        <p:spPr>
          <a:xfrm>
            <a:off x="6516216" y="5805264"/>
            <a:ext cx="720080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2195736" y="5445224"/>
            <a:ext cx="43204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</a:t>
            </a:r>
            <a:endParaRPr lang="he-IL" dirty="0"/>
          </a:p>
        </p:txBody>
      </p:sp>
      <p:sp>
        <p:nvSpPr>
          <p:cNvPr id="12" name="TextBox 11"/>
          <p:cNvSpPr txBox="1"/>
          <p:nvPr/>
        </p:nvSpPr>
        <p:spPr>
          <a:xfrm>
            <a:off x="4932040" y="5445224"/>
            <a:ext cx="43204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</a:t>
            </a:r>
            <a:endParaRPr lang="he-IL" dirty="0"/>
          </a:p>
        </p:txBody>
      </p:sp>
      <p:sp>
        <p:nvSpPr>
          <p:cNvPr id="13" name="TextBox 12"/>
          <p:cNvSpPr txBox="1"/>
          <p:nvPr/>
        </p:nvSpPr>
        <p:spPr>
          <a:xfrm>
            <a:off x="6660232" y="5435932"/>
            <a:ext cx="43204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B</a:t>
            </a:r>
            <a:endParaRPr lang="he-IL" dirty="0"/>
          </a:p>
        </p:txBody>
      </p:sp>
      <p:sp>
        <p:nvSpPr>
          <p:cNvPr id="14" name="TextBox 13"/>
          <p:cNvSpPr txBox="1"/>
          <p:nvPr/>
        </p:nvSpPr>
        <p:spPr>
          <a:xfrm>
            <a:off x="6660232" y="5877272"/>
            <a:ext cx="43204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8</a:t>
            </a:r>
            <a:endParaRPr lang="he-IL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3923928" y="5877272"/>
            <a:ext cx="43204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8</a:t>
            </a:r>
            <a:endParaRPr lang="he-IL" sz="2800" dirty="0"/>
          </a:p>
        </p:txBody>
      </p:sp>
      <p:sp>
        <p:nvSpPr>
          <p:cNvPr id="17" name="צורה חופשית 16"/>
          <p:cNvSpPr/>
          <p:nvPr/>
        </p:nvSpPr>
        <p:spPr>
          <a:xfrm>
            <a:off x="2425148" y="6096000"/>
            <a:ext cx="4041913" cy="650373"/>
          </a:xfrm>
          <a:custGeom>
            <a:avLst/>
            <a:gdLst>
              <a:gd name="connsiteX0" fmla="*/ 0 w 4041913"/>
              <a:gd name="connsiteY0" fmla="*/ 0 h 650373"/>
              <a:gd name="connsiteX1" fmla="*/ 2160104 w 4041913"/>
              <a:gd name="connsiteY1" fmla="*/ 649357 h 650373"/>
              <a:gd name="connsiteX2" fmla="*/ 4041913 w 4041913"/>
              <a:gd name="connsiteY2" fmla="*/ 119270 h 65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1913" h="650373">
                <a:moveTo>
                  <a:pt x="0" y="0"/>
                </a:moveTo>
                <a:cubicBezTo>
                  <a:pt x="743226" y="314739"/>
                  <a:pt x="1486452" y="629479"/>
                  <a:pt x="2160104" y="649357"/>
                </a:cubicBezTo>
                <a:cubicBezTo>
                  <a:pt x="2833756" y="669235"/>
                  <a:pt x="3437834" y="394252"/>
                  <a:pt x="4041913" y="11927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6420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17" grpId="1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ממשק תכנות יישומים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עבור שכבות ה</a:t>
            </a:r>
            <a:r>
              <a:rPr lang="en-US" dirty="0"/>
              <a:t>BL </a:t>
            </a:r>
            <a:r>
              <a:rPr lang="he-IL" dirty="0"/>
              <a:t> </a:t>
            </a:r>
            <a:r>
              <a:rPr lang="he-IL" dirty="0" err="1"/>
              <a:t>וה</a:t>
            </a:r>
            <a:r>
              <a:rPr lang="en-US" dirty="0"/>
              <a:t>DAL </a:t>
            </a:r>
            <a:r>
              <a:rPr lang="he-IL" dirty="0"/>
              <a:t> נגדיר </a:t>
            </a:r>
            <a:r>
              <a:rPr lang="en-US" dirty="0"/>
              <a:t>API</a:t>
            </a:r>
            <a:endParaRPr lang="he-IL" dirty="0"/>
          </a:p>
          <a:p>
            <a:endParaRPr lang="he-IL" dirty="0"/>
          </a:p>
          <a:p>
            <a:r>
              <a:rPr lang="he-IL" dirty="0"/>
              <a:t>ה</a:t>
            </a:r>
            <a:r>
              <a:rPr lang="en-US" dirty="0"/>
              <a:t>API</a:t>
            </a:r>
            <a:r>
              <a:rPr lang="he-IL" dirty="0"/>
              <a:t> שלנו יכלול שתי מחלקות:</a:t>
            </a:r>
          </a:p>
          <a:p>
            <a:pPr lvl="1"/>
            <a:r>
              <a:rPr lang="he-IL" dirty="0"/>
              <a:t>חוזה שרות (</a:t>
            </a:r>
            <a:r>
              <a:rPr lang="en-US" dirty="0"/>
              <a:t>Service Contract</a:t>
            </a:r>
            <a:r>
              <a:rPr lang="he-IL" dirty="0"/>
              <a:t>) – פונקציות, פרמטרים, ערכים מוחזרים (</a:t>
            </a:r>
            <a:r>
              <a:rPr lang="en-US" dirty="0"/>
              <a:t>IBL</a:t>
            </a:r>
            <a:r>
              <a:rPr lang="he-IL" dirty="0"/>
              <a:t>, </a:t>
            </a:r>
            <a:r>
              <a:rPr lang="en-US" dirty="0"/>
              <a:t>IDL</a:t>
            </a:r>
            <a:r>
              <a:rPr lang="he-IL" dirty="0"/>
              <a:t>)</a:t>
            </a:r>
          </a:p>
          <a:p>
            <a:pPr lvl="1"/>
            <a:r>
              <a:rPr lang="he-IL" dirty="0"/>
              <a:t>חוזה נתונים (</a:t>
            </a:r>
            <a:r>
              <a:rPr lang="en-US" dirty="0"/>
              <a:t>Data Contract</a:t>
            </a:r>
            <a:r>
              <a:rPr lang="he-IL" dirty="0"/>
              <a:t>) – מבני הנתונים המועברים ע"י חוזה שרות (</a:t>
            </a:r>
            <a:r>
              <a:rPr lang="en-US" dirty="0"/>
              <a:t>BO</a:t>
            </a:r>
            <a:r>
              <a:rPr lang="he-IL" dirty="0"/>
              <a:t>, </a:t>
            </a:r>
            <a:r>
              <a:rPr lang="en-US" dirty="0"/>
              <a:t>DO</a:t>
            </a:r>
            <a:r>
              <a:rPr lang="he-IL" dirty="0"/>
              <a:t>)</a:t>
            </a:r>
          </a:p>
          <a:p>
            <a:endParaRPr lang="he-IL" dirty="0"/>
          </a:p>
          <a:p>
            <a:r>
              <a:rPr lang="he-IL" dirty="0"/>
              <a:t>שכבת ה</a:t>
            </a:r>
            <a:r>
              <a:rPr lang="en-US" dirty="0"/>
              <a:t>UI</a:t>
            </a:r>
            <a:r>
              <a:rPr lang="he-IL" dirty="0"/>
              <a:t> תכיר את ה</a:t>
            </a:r>
            <a:r>
              <a:rPr lang="en-US" dirty="0"/>
              <a:t>API</a:t>
            </a:r>
            <a:r>
              <a:rPr lang="he-IL" dirty="0"/>
              <a:t> של שכבת ה</a:t>
            </a:r>
            <a:r>
              <a:rPr lang="en-US" dirty="0"/>
              <a:t>BL</a:t>
            </a:r>
            <a:r>
              <a:rPr lang="he-IL" dirty="0"/>
              <a:t> (</a:t>
            </a:r>
            <a:r>
              <a:rPr lang="en-US" dirty="0"/>
              <a:t>IBL, BO</a:t>
            </a:r>
            <a:r>
              <a:rPr lang="he-IL" dirty="0"/>
              <a:t>)</a:t>
            </a:r>
          </a:p>
          <a:p>
            <a:r>
              <a:rPr lang="he-IL" dirty="0"/>
              <a:t>שכבת ה</a:t>
            </a:r>
            <a:r>
              <a:rPr lang="en-US" dirty="0"/>
              <a:t>BL</a:t>
            </a:r>
            <a:r>
              <a:rPr lang="he-IL" dirty="0"/>
              <a:t> תכיר את ה </a:t>
            </a:r>
            <a:r>
              <a:rPr lang="en-US" dirty="0"/>
              <a:t>API</a:t>
            </a:r>
            <a:r>
              <a:rPr lang="he-IL" dirty="0"/>
              <a:t> של שכבת ה</a:t>
            </a:r>
            <a:r>
              <a:rPr lang="en-US" dirty="0"/>
              <a:t>DAL</a:t>
            </a:r>
            <a:r>
              <a:rPr lang="he-IL" dirty="0"/>
              <a:t> (</a:t>
            </a:r>
            <a:r>
              <a:rPr lang="en-US" dirty="0"/>
              <a:t>IDL, DO</a:t>
            </a:r>
            <a:r>
              <a:rPr lang="he-I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47968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הסבר </a:t>
            </a:r>
            <a:r>
              <a:rPr lang="he-IL" dirty="0" err="1"/>
              <a:t>למעיישה</a:t>
            </a:r>
            <a:r>
              <a:rPr lang="he-IL" dirty="0"/>
              <a:t>....</a:t>
            </a:r>
          </a:p>
        </p:txBody>
      </p:sp>
      <p:sp>
        <p:nvSpPr>
          <p:cNvPr id="5" name="כותרת משנה 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329296"/>
          </a:xfrm>
        </p:spPr>
        <p:txBody>
          <a:bodyPr>
            <a:normAutofit fontScale="92500" lnSpcReduction="10000"/>
          </a:bodyPr>
          <a:lstStyle/>
          <a:p>
            <a:r>
              <a:rPr lang="he-IL" dirty="0"/>
              <a:t>שימו לב.</a:t>
            </a:r>
          </a:p>
          <a:p>
            <a:r>
              <a:rPr lang="he-IL" dirty="0"/>
              <a:t>נרחיב בעניין זה בהמשך הקורס. כרגע רק נדגים.</a:t>
            </a:r>
          </a:p>
          <a:p>
            <a:r>
              <a:rPr lang="he-IL" dirty="0"/>
              <a:t>הוראות מעשיות לביצוע הפרויקט בשלב זה – בנפרד</a:t>
            </a:r>
          </a:p>
        </p:txBody>
      </p:sp>
    </p:spTree>
    <p:extLst>
      <p:ext uri="{BB962C8B-B14F-4D97-AF65-F5344CB8AC3E}">
        <p14:creationId xmlns:p14="http://schemas.microsoft.com/office/powerpoint/2010/main" val="30584905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err="1"/>
              <a:t>בויז'ואל</a:t>
            </a:r>
            <a:r>
              <a:rPr lang="he-IL" dirty="0"/>
              <a:t> סטודיו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sz="2400" dirty="0"/>
              <a:t>השכבה העליונה תוגדר מסוג הכולל ממשק למשתמש</a:t>
            </a:r>
          </a:p>
          <a:p>
            <a:r>
              <a:rPr lang="he-IL" sz="2400" dirty="0"/>
              <a:t>שאר השכבות תוגדרנה מסוג </a:t>
            </a:r>
            <a:r>
              <a:rPr lang="en-US" sz="2400" dirty="0"/>
              <a:t>Class Library</a:t>
            </a:r>
            <a:r>
              <a:rPr lang="he-IL" sz="2400" dirty="0"/>
              <a:t> - פרויקט שמכיל רק אובייקטים ומחלקות שיכולים לשמש בפרויקטים אחרים. אין לו ממשק למשתמש (לא ניתן להריץ אותו ישירות, אלא באמצעות פרויקט אחר שפונה אליו)</a:t>
            </a:r>
          </a:p>
          <a:p>
            <a:pPr lvl="1"/>
            <a:r>
              <a:rPr lang="en-US" sz="2000" dirty="0"/>
              <a:t>UI</a:t>
            </a:r>
            <a:r>
              <a:rPr lang="he-IL" sz="2000" dirty="0"/>
              <a:t> – שכבת תצוגה</a:t>
            </a:r>
          </a:p>
          <a:p>
            <a:pPr lvl="1"/>
            <a:r>
              <a:rPr lang="en-US" sz="2000" dirty="0"/>
              <a:t>BL</a:t>
            </a:r>
            <a:r>
              <a:rPr lang="he-IL" sz="2000" dirty="0"/>
              <a:t> – שכבת הלוגיקה</a:t>
            </a:r>
          </a:p>
          <a:p>
            <a:pPr lvl="2"/>
            <a:r>
              <a:rPr lang="he-IL" sz="1800" dirty="0">
                <a:solidFill>
                  <a:schemeClr val="tx1">
                    <a:tint val="85000"/>
                  </a:schemeClr>
                </a:solidFill>
              </a:rPr>
              <a:t>לא נפתח פרויקט נפרד ל-</a:t>
            </a:r>
            <a:r>
              <a:rPr lang="en-US" sz="1800" dirty="0">
                <a:solidFill>
                  <a:schemeClr val="tx1">
                    <a:tint val="85000"/>
                  </a:schemeClr>
                </a:solidFill>
              </a:rPr>
              <a:t>BLAPI</a:t>
            </a:r>
            <a:r>
              <a:rPr lang="he-IL" sz="1800" dirty="0">
                <a:solidFill>
                  <a:schemeClr val="tx1">
                    <a:tint val="85000"/>
                  </a:schemeClr>
                </a:solidFill>
              </a:rPr>
              <a:t> – נעמוד על הסיבות בהמשך</a:t>
            </a:r>
            <a:endParaRPr lang="en-US" sz="1800" dirty="0">
              <a:solidFill>
                <a:schemeClr val="tx1">
                  <a:tint val="85000"/>
                </a:schemeClr>
              </a:solidFill>
            </a:endParaRPr>
          </a:p>
          <a:p>
            <a:pPr lvl="1"/>
            <a:r>
              <a:rPr lang="en-US" sz="2000" dirty="0"/>
              <a:t>DLAPI</a:t>
            </a:r>
            <a:r>
              <a:rPr lang="he-IL" sz="2000" dirty="0"/>
              <a:t> – חוזה נתונים לשכבת </a:t>
            </a:r>
            <a:r>
              <a:rPr lang="en-US" sz="2000" dirty="0"/>
              <a:t>DAL</a:t>
            </a:r>
          </a:p>
          <a:p>
            <a:pPr lvl="1"/>
            <a:r>
              <a:rPr lang="en-US" sz="2000" dirty="0"/>
              <a:t> DL</a:t>
            </a:r>
            <a:r>
              <a:rPr lang="he-IL" sz="2000" dirty="0"/>
              <a:t>- שכבת הטיפול בנתונים</a:t>
            </a:r>
            <a:endParaRPr lang="en-US" sz="2000" dirty="0"/>
          </a:p>
          <a:p>
            <a:pPr lvl="1"/>
            <a:r>
              <a:rPr lang="en-US" sz="2000" dirty="0"/>
              <a:t>DS</a:t>
            </a:r>
            <a:r>
              <a:rPr lang="he-IL" sz="2000" dirty="0"/>
              <a:t>  - שכבה שתשמש לנו כרגע להחזקת </a:t>
            </a:r>
            <a:r>
              <a:rPr lang="he-IL" sz="2100" dirty="0"/>
              <a:t>נתונים (</a:t>
            </a:r>
            <a:r>
              <a:rPr lang="en-US" sz="2100" dirty="0" err="1"/>
              <a:t>DataSource</a:t>
            </a:r>
            <a:r>
              <a:rPr lang="he-IL" sz="2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59359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קצת טכני...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sz="2400" dirty="0"/>
              <a:t>ניצור </a:t>
            </a:r>
            <a:r>
              <a:rPr lang="en-US" sz="2400" dirty="0"/>
              <a:t>solution</a:t>
            </a:r>
            <a:endParaRPr lang="he-IL" sz="2400" dirty="0"/>
          </a:p>
          <a:p>
            <a:r>
              <a:rPr lang="he-IL" sz="2400" dirty="0"/>
              <a:t>בתוכו נגדיר חמישה </a:t>
            </a:r>
            <a:r>
              <a:rPr lang="he-IL" sz="2400" dirty="0" err="1"/>
              <a:t>פרוייקטים</a:t>
            </a:r>
            <a:r>
              <a:rPr lang="he-IL" sz="2400" dirty="0"/>
              <a:t>:</a:t>
            </a:r>
          </a:p>
          <a:p>
            <a:pPr lvl="1"/>
            <a:r>
              <a:rPr lang="en-US" sz="1800" dirty="0"/>
              <a:t>UI</a:t>
            </a:r>
            <a:r>
              <a:rPr lang="he-IL" sz="1800" dirty="0"/>
              <a:t> – מסוג </a:t>
            </a:r>
            <a:r>
              <a:rPr lang="en-US" sz="1800" dirty="0"/>
              <a:t>console</a:t>
            </a:r>
            <a:r>
              <a:rPr lang="he-IL" sz="1800" dirty="0"/>
              <a:t> או </a:t>
            </a:r>
            <a:r>
              <a:rPr lang="en-US" sz="1800" dirty="0" err="1"/>
              <a:t>wpf</a:t>
            </a:r>
            <a:r>
              <a:rPr lang="he-IL" sz="1800" dirty="0"/>
              <a:t> (סוג הכולל ממשק למשתמש)</a:t>
            </a:r>
          </a:p>
          <a:p>
            <a:pPr lvl="1"/>
            <a:r>
              <a:rPr lang="en-US" sz="1800" dirty="0"/>
              <a:t> DLAPI, DL, DS</a:t>
            </a:r>
            <a:r>
              <a:rPr lang="he-IL" sz="1800" dirty="0"/>
              <a:t>, </a:t>
            </a:r>
            <a:r>
              <a:rPr lang="en-US" sz="1800" dirty="0"/>
              <a:t>BL</a:t>
            </a:r>
            <a:r>
              <a:rPr lang="he-IL" sz="1800" dirty="0"/>
              <a:t>  - מסוג </a:t>
            </a:r>
            <a:r>
              <a:rPr lang="en-US" sz="1800" dirty="0"/>
              <a:t>Class Library</a:t>
            </a:r>
            <a:endParaRPr lang="he-IL" sz="1800" dirty="0"/>
          </a:p>
          <a:p>
            <a:pPr lvl="1"/>
            <a:endParaRPr lang="he-IL" sz="1800" dirty="0"/>
          </a:p>
          <a:p>
            <a:r>
              <a:rPr lang="he-IL" sz="2400" dirty="0"/>
              <a:t>ניצור קשרים (</a:t>
            </a:r>
            <a:r>
              <a:rPr lang="en-US" sz="2400" dirty="0" err="1"/>
              <a:t>referance</a:t>
            </a:r>
            <a:r>
              <a:rPr lang="he-IL" sz="2400" dirty="0"/>
              <a:t>) בין השכבות – כך שנוכל ליצור הפניות למרחבי שמות אלו לפי הנדרש</a:t>
            </a:r>
          </a:p>
          <a:p>
            <a:pPr lvl="1"/>
            <a:r>
              <a:rPr lang="en-US" sz="1800" dirty="0"/>
              <a:t>UI</a:t>
            </a:r>
            <a:r>
              <a:rPr lang="he-IL" sz="1800" dirty="0"/>
              <a:t> תקושר ל </a:t>
            </a:r>
            <a:r>
              <a:rPr lang="en-US" sz="1800" dirty="0"/>
              <a:t>BL</a:t>
            </a:r>
            <a:endParaRPr lang="he-IL" sz="1800" dirty="0"/>
          </a:p>
          <a:p>
            <a:pPr lvl="1"/>
            <a:r>
              <a:rPr lang="en-US" sz="1800" dirty="0"/>
              <a:t>BL</a:t>
            </a:r>
            <a:r>
              <a:rPr lang="he-IL" sz="1800" dirty="0"/>
              <a:t> תקושר ל </a:t>
            </a:r>
            <a:r>
              <a:rPr lang="en-US" sz="1800" dirty="0"/>
              <a:t>DLAPI</a:t>
            </a:r>
            <a:r>
              <a:rPr lang="he-IL" sz="1800" dirty="0"/>
              <a:t>, וזמנית גם ל </a:t>
            </a:r>
            <a:r>
              <a:rPr lang="en-US" sz="1800" dirty="0"/>
              <a:t>DAL</a:t>
            </a:r>
            <a:endParaRPr lang="he-IL" sz="1800" dirty="0"/>
          </a:p>
          <a:p>
            <a:pPr lvl="1"/>
            <a:r>
              <a:rPr lang="en-US" sz="1800" dirty="0"/>
              <a:t>DAL</a:t>
            </a:r>
            <a:r>
              <a:rPr lang="he-IL" sz="1800" dirty="0"/>
              <a:t> תקושר ל </a:t>
            </a:r>
            <a:r>
              <a:rPr lang="en-US" sz="1800" dirty="0"/>
              <a:t>DLAPI</a:t>
            </a:r>
            <a:r>
              <a:rPr lang="he-IL" sz="1800" dirty="0"/>
              <a:t> </a:t>
            </a:r>
            <a:r>
              <a:rPr lang="he-IL" sz="1800" dirty="0" err="1"/>
              <a:t>ול</a:t>
            </a:r>
            <a:r>
              <a:rPr lang="he-IL" sz="1800" dirty="0"/>
              <a:t> </a:t>
            </a:r>
            <a:r>
              <a:rPr lang="en-US" sz="1800" dirty="0"/>
              <a:t>DS</a:t>
            </a:r>
            <a:endParaRPr lang="he-IL" sz="1800" dirty="0"/>
          </a:p>
          <a:p>
            <a:pPr lvl="1"/>
            <a:r>
              <a:rPr lang="en-US" sz="1800" dirty="0"/>
              <a:t>DS</a:t>
            </a:r>
            <a:r>
              <a:rPr lang="he-IL" sz="1800" dirty="0"/>
              <a:t> תקושר ל </a:t>
            </a:r>
            <a:r>
              <a:rPr lang="en-US" sz="1800" dirty="0"/>
              <a:t>DALAPI</a:t>
            </a:r>
            <a:endParaRPr lang="he-IL" sz="1800" dirty="0"/>
          </a:p>
          <a:p>
            <a:pPr marL="219456" lvl="1" indent="0">
              <a:buNone/>
            </a:pPr>
            <a:endParaRPr lang="he-IL" sz="1800" dirty="0"/>
          </a:p>
          <a:p>
            <a:pPr marL="219456" lvl="1" indent="0">
              <a:buNone/>
            </a:pPr>
            <a:endParaRPr lang="he-IL" sz="1800" dirty="0"/>
          </a:p>
          <a:p>
            <a:pPr marL="219456" lvl="1" indent="0">
              <a:buNone/>
            </a:pPr>
            <a:endParaRPr lang="he-IL" sz="1800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509120"/>
            <a:ext cx="1567964" cy="2209087"/>
          </a:xfrm>
          <a:prstGeom prst="rect">
            <a:avLst/>
          </a:prstGeom>
        </p:spPr>
      </p:pic>
      <p:sp>
        <p:nvSpPr>
          <p:cNvPr id="5" name="הסבר מלבני מעוגל 17"/>
          <p:cNvSpPr/>
          <p:nvPr/>
        </p:nvSpPr>
        <p:spPr bwMode="auto">
          <a:xfrm flipH="1">
            <a:off x="1461237" y="5503282"/>
            <a:ext cx="3225772" cy="1083689"/>
          </a:xfrm>
          <a:prstGeom prst="wedgeRoundRectCallout">
            <a:avLst>
              <a:gd name="adj1" fmla="val -136514"/>
              <a:gd name="adj2" fmla="val -34030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he-IL" sz="2100" dirty="0">
                <a:solidFill>
                  <a:srgbClr val="000000"/>
                </a:solidFill>
                <a:latin typeface="+mj-lt"/>
              </a:rPr>
              <a:t>חשוב לדייק בצד הטכני. בניה שגויה יכולה לגרום לכך </a:t>
            </a:r>
            <a:r>
              <a:rPr lang="he-IL" sz="2100">
                <a:solidFill>
                  <a:srgbClr val="000000"/>
                </a:solidFill>
                <a:latin typeface="+mj-lt"/>
              </a:rPr>
              <a:t>שכל התוכנית לא תרוץ</a:t>
            </a:r>
            <a:endParaRPr lang="he-IL" sz="2100" dirty="0"/>
          </a:p>
        </p:txBody>
      </p:sp>
    </p:spTree>
    <p:extLst>
      <p:ext uri="{BB962C8B-B14F-4D97-AF65-F5344CB8AC3E}">
        <p14:creationId xmlns:p14="http://schemas.microsoft.com/office/powerpoint/2010/main" val="138126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בואו נראה כיצד זה נראה</a:t>
            </a: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850" y="1609416"/>
            <a:ext cx="5709638" cy="5026211"/>
          </a:xfrm>
          <a:prstGeom prst="rect">
            <a:avLst/>
          </a:prstGeom>
        </p:spPr>
      </p:pic>
      <p:sp>
        <p:nvSpPr>
          <p:cNvPr id="8" name="Rectangle 4"/>
          <p:cNvSpPr/>
          <p:nvPr/>
        </p:nvSpPr>
        <p:spPr>
          <a:xfrm>
            <a:off x="3869923" y="4550079"/>
            <a:ext cx="1441448" cy="175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4"/>
          <p:cNvSpPr/>
          <p:nvPr/>
        </p:nvSpPr>
        <p:spPr>
          <a:xfrm>
            <a:off x="1331640" y="4581128"/>
            <a:ext cx="1441448" cy="175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7036638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יש להוסיף את הפרויקט הרצוי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133972" y="3218260"/>
            <a:ext cx="5867029" cy="312177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3084"/>
          <a:stretch/>
        </p:blipFill>
        <p:spPr>
          <a:xfrm>
            <a:off x="457200" y="2025283"/>
            <a:ext cx="5404037" cy="19708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4602378" y="3483006"/>
            <a:ext cx="833718" cy="162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ular Callout 6"/>
          <p:cNvSpPr/>
          <p:nvPr/>
        </p:nvSpPr>
        <p:spPr>
          <a:xfrm>
            <a:off x="5849799" y="3087087"/>
            <a:ext cx="1946368" cy="753035"/>
          </a:xfrm>
          <a:prstGeom prst="wedgeRoundRectCallout">
            <a:avLst>
              <a:gd name="adj1" fmla="val -71933"/>
              <a:gd name="adj2" fmla="val 190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350" b="1" dirty="0"/>
              <a:t>יש לבחור </a:t>
            </a:r>
            <a:r>
              <a:rPr lang="en-US" sz="1350" b="1" dirty="0"/>
              <a:t>library</a:t>
            </a:r>
            <a:r>
              <a:rPr lang="he-IL" sz="1350" b="1" dirty="0"/>
              <a:t> כדי למצוא את הסוג הרצוי</a:t>
            </a:r>
            <a:endParaRPr lang="en-US" sz="1350" b="1" dirty="0"/>
          </a:p>
        </p:txBody>
      </p:sp>
      <p:sp>
        <p:nvSpPr>
          <p:cNvPr id="8" name="Rectangle 7"/>
          <p:cNvSpPr/>
          <p:nvPr/>
        </p:nvSpPr>
        <p:spPr>
          <a:xfrm>
            <a:off x="2567307" y="4437112"/>
            <a:ext cx="2292725" cy="6857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ounded Rectangular Callout 8"/>
          <p:cNvSpPr/>
          <p:nvPr/>
        </p:nvSpPr>
        <p:spPr>
          <a:xfrm>
            <a:off x="5291747" y="4586614"/>
            <a:ext cx="2504420" cy="611375"/>
          </a:xfrm>
          <a:prstGeom prst="wedgeRoundRectCallout">
            <a:avLst>
              <a:gd name="adj1" fmla="val -70436"/>
              <a:gd name="adj2" fmla="val -392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350" b="1" dirty="0"/>
              <a:t>סוג זה יוצר לנו קבצי ארכיון </a:t>
            </a:r>
            <a:r>
              <a:rPr lang="en-US" sz="1350" b="1" dirty="0" err="1"/>
              <a:t>dll</a:t>
            </a:r>
            <a:endParaRPr 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35829745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859" y="1554137"/>
            <a:ext cx="5877014" cy="28650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59540" y="2060848"/>
            <a:ext cx="1392279" cy="540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ular Callout 5"/>
          <p:cNvSpPr/>
          <p:nvPr/>
        </p:nvSpPr>
        <p:spPr>
          <a:xfrm>
            <a:off x="3584267" y="2042917"/>
            <a:ext cx="1782198" cy="753035"/>
          </a:xfrm>
          <a:prstGeom prst="wedgeRoundRectCallout">
            <a:avLst>
              <a:gd name="adj1" fmla="val -98422"/>
              <a:gd name="adj2" fmla="val -97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350" b="1" dirty="0"/>
              <a:t>תני את השם הרצוי לכל פרויקט</a:t>
            </a:r>
            <a:endParaRPr lang="en-US" sz="1350" b="1" dirty="0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ואז... </a:t>
            </a:r>
            <a:r>
              <a:rPr lang="en-US" dirty="0"/>
              <a:t>X</a:t>
            </a:r>
            <a:r>
              <a:rPr lang="he-IL" dirty="0"/>
              <a:t> 5</a:t>
            </a: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548" y="3038723"/>
            <a:ext cx="4738860" cy="3363333"/>
          </a:xfrm>
          <a:prstGeom prst="rect">
            <a:avLst/>
          </a:prstGeom>
        </p:spPr>
      </p:pic>
      <p:sp>
        <p:nvSpPr>
          <p:cNvPr id="9" name="Rounded Rectangular Callout 5"/>
          <p:cNvSpPr/>
          <p:nvPr/>
        </p:nvSpPr>
        <p:spPr>
          <a:xfrm>
            <a:off x="1418588" y="4419181"/>
            <a:ext cx="1782198" cy="1746123"/>
          </a:xfrm>
          <a:prstGeom prst="wedgeRoundRectCallout">
            <a:avLst>
              <a:gd name="adj1" fmla="val 68993"/>
              <a:gd name="adj2" fmla="val -580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350" b="1" dirty="0"/>
              <a:t>בסופו של דבר, ה"מיני פרויקט" אמור להיות באותה תיקיה של התרגילים שלכן, בתוך כמה פרויקטים</a:t>
            </a:r>
            <a:endParaRPr lang="en-US" sz="1350" b="1" dirty="0"/>
          </a:p>
        </p:txBody>
      </p:sp>
      <p:sp>
        <p:nvSpPr>
          <p:cNvPr id="10" name="Rectangle 4"/>
          <p:cNvSpPr/>
          <p:nvPr/>
        </p:nvSpPr>
        <p:spPr>
          <a:xfrm>
            <a:off x="3563888" y="3789040"/>
            <a:ext cx="1390488" cy="456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4"/>
          <p:cNvSpPr/>
          <p:nvPr/>
        </p:nvSpPr>
        <p:spPr>
          <a:xfrm>
            <a:off x="3559554" y="5106165"/>
            <a:ext cx="1390488" cy="3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69423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e-IL" dirty="0"/>
              <a:t>נקשר את שכבת ה </a:t>
            </a:r>
            <a:r>
              <a:rPr lang="en-US" dirty="0"/>
              <a:t>UI</a:t>
            </a:r>
            <a:r>
              <a:rPr lang="he-IL" dirty="0"/>
              <a:t> לשכבת ה </a:t>
            </a:r>
            <a:r>
              <a:rPr lang="en-US" dirty="0"/>
              <a:t>BL</a:t>
            </a:r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pPr lvl="1"/>
            <a:r>
              <a:rPr lang="he-IL" dirty="0"/>
              <a:t>וכן את שכבת ה</a:t>
            </a:r>
            <a:r>
              <a:rPr lang="en-US" dirty="0"/>
              <a:t>BL</a:t>
            </a:r>
            <a:r>
              <a:rPr lang="he-IL" dirty="0"/>
              <a:t> ל</a:t>
            </a:r>
            <a:r>
              <a:rPr lang="en-US" dirty="0"/>
              <a:t>DAL</a:t>
            </a:r>
            <a:r>
              <a:rPr lang="he-IL" sz="1800" dirty="0"/>
              <a:t> </a:t>
            </a:r>
            <a:r>
              <a:rPr lang="he-IL" sz="1800" dirty="0" err="1"/>
              <a:t>ול</a:t>
            </a:r>
            <a:r>
              <a:rPr lang="he-IL" sz="1800" dirty="0"/>
              <a:t> </a:t>
            </a:r>
            <a:r>
              <a:rPr lang="en-US" sz="1800" dirty="0"/>
              <a:t>DLAPI</a:t>
            </a:r>
            <a:endParaRPr lang="he-IL" sz="1800" dirty="0"/>
          </a:p>
          <a:p>
            <a:pPr lvl="1"/>
            <a:r>
              <a:rPr lang="en-US" sz="1800" dirty="0"/>
              <a:t>DAL</a:t>
            </a:r>
            <a:r>
              <a:rPr lang="he-IL" sz="1800" dirty="0"/>
              <a:t> תקושר ל </a:t>
            </a:r>
            <a:r>
              <a:rPr lang="en-US" sz="1800" dirty="0"/>
              <a:t>DLAPI</a:t>
            </a:r>
            <a:r>
              <a:rPr lang="he-IL" sz="1800" dirty="0"/>
              <a:t> </a:t>
            </a:r>
            <a:r>
              <a:rPr lang="he-IL" sz="1800" dirty="0" err="1"/>
              <a:t>ול</a:t>
            </a:r>
            <a:r>
              <a:rPr lang="he-IL" sz="1800" dirty="0"/>
              <a:t> </a:t>
            </a:r>
            <a:r>
              <a:rPr lang="en-US" sz="1800" dirty="0"/>
              <a:t>DS</a:t>
            </a:r>
            <a:endParaRPr lang="he-IL" sz="1800" dirty="0"/>
          </a:p>
          <a:p>
            <a:pPr lvl="1"/>
            <a:r>
              <a:rPr lang="en-US" sz="1800" dirty="0"/>
              <a:t>DS</a:t>
            </a:r>
            <a:r>
              <a:rPr lang="he-IL" sz="1800" dirty="0"/>
              <a:t> תקושר ל </a:t>
            </a:r>
            <a:r>
              <a:rPr lang="en-US" sz="1800" dirty="0"/>
              <a:t>DALAPI</a:t>
            </a:r>
            <a:endParaRPr lang="he-IL" sz="1800" dirty="0"/>
          </a:p>
          <a:p>
            <a:pPr lvl="1"/>
            <a:endParaRPr lang="he-IL" dirty="0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יצירת הקשרים</a:t>
            </a:r>
          </a:p>
        </p:txBody>
      </p:sp>
      <p:sp>
        <p:nvSpPr>
          <p:cNvPr id="4" name="מלבן 3"/>
          <p:cNvSpPr/>
          <p:nvPr/>
        </p:nvSpPr>
        <p:spPr>
          <a:xfrm>
            <a:off x="3437874" y="2513792"/>
            <a:ext cx="2970330" cy="540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35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/>
          <a:srcRect l="54971" t="7788" b="5714"/>
          <a:stretch/>
        </p:blipFill>
        <p:spPr>
          <a:xfrm>
            <a:off x="3851920" y="2058960"/>
            <a:ext cx="2734071" cy="2954216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56" y="2196372"/>
            <a:ext cx="3853017" cy="1836204"/>
          </a:xfrm>
          <a:prstGeom prst="rect">
            <a:avLst/>
          </a:prstGeom>
        </p:spPr>
      </p:pic>
      <p:cxnSp>
        <p:nvCxnSpPr>
          <p:cNvPr id="9" name="מחבר חץ ישר 8"/>
          <p:cNvCxnSpPr/>
          <p:nvPr/>
        </p:nvCxnSpPr>
        <p:spPr>
          <a:xfrm flipH="1" flipV="1">
            <a:off x="3698180" y="3855912"/>
            <a:ext cx="689591" cy="37804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ular Callout 5"/>
          <p:cNvSpPr/>
          <p:nvPr/>
        </p:nvSpPr>
        <p:spPr>
          <a:xfrm>
            <a:off x="1972274" y="3212976"/>
            <a:ext cx="1538873" cy="377182"/>
          </a:xfrm>
          <a:prstGeom prst="wedgeRoundRectCallout">
            <a:avLst>
              <a:gd name="adj1" fmla="val -46130"/>
              <a:gd name="adj2" fmla="val -2042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references BL</a:t>
            </a:r>
          </a:p>
        </p:txBody>
      </p:sp>
    </p:spTree>
    <p:extLst>
      <p:ext uri="{BB962C8B-B14F-4D97-AF65-F5344CB8AC3E}">
        <p14:creationId xmlns:p14="http://schemas.microsoft.com/office/powerpoint/2010/main" val="7463185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2"/>
          <a:srcRect r="83468" b="15790"/>
          <a:stretch/>
        </p:blipFill>
        <p:spPr>
          <a:xfrm>
            <a:off x="1244076" y="1609415"/>
            <a:ext cx="1743747" cy="4996337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שימו לב לקישורים בתצוגה: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כעת נוכל, למשל, </a:t>
            </a:r>
            <a:br>
              <a:rPr lang="en-US" dirty="0"/>
            </a:br>
            <a:r>
              <a:rPr lang="he-IL" dirty="0"/>
              <a:t>מתוך </a:t>
            </a:r>
            <a:r>
              <a:rPr lang="en-US" dirty="0"/>
              <a:t>UI</a:t>
            </a:r>
            <a:r>
              <a:rPr lang="he-IL" dirty="0"/>
              <a:t>, לבחור במחלקה </a:t>
            </a:r>
            <a:r>
              <a:rPr lang="en-US" dirty="0"/>
              <a:t>BL</a:t>
            </a:r>
            <a:endParaRPr lang="he-IL" dirty="0"/>
          </a:p>
        </p:txBody>
      </p:sp>
      <p:cxnSp>
        <p:nvCxnSpPr>
          <p:cNvPr id="6" name="מחבר חץ ישר 5"/>
          <p:cNvCxnSpPr/>
          <p:nvPr/>
        </p:nvCxnSpPr>
        <p:spPr>
          <a:xfrm flipH="1">
            <a:off x="2355451" y="3429000"/>
            <a:ext cx="48835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מחבר חץ ישר 7"/>
          <p:cNvCxnSpPr/>
          <p:nvPr/>
        </p:nvCxnSpPr>
        <p:spPr>
          <a:xfrm flipH="1">
            <a:off x="2267744" y="3573016"/>
            <a:ext cx="48835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/>
          <p:cNvCxnSpPr/>
          <p:nvPr/>
        </p:nvCxnSpPr>
        <p:spPr>
          <a:xfrm flipH="1">
            <a:off x="2411760" y="6021288"/>
            <a:ext cx="48835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6059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שימו לב מה קורה: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המחלקות מזוהות ויש השלמה אוטומטית:</a:t>
            </a:r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pPr marL="0" indent="0">
              <a:buNone/>
            </a:pPr>
            <a:r>
              <a:rPr lang="he-IL" sz="1500" dirty="0"/>
              <a:t>		</a:t>
            </a:r>
          </a:p>
          <a:p>
            <a:pPr marL="0" indent="0">
              <a:buNone/>
            </a:pPr>
            <a:r>
              <a:rPr lang="he-IL" sz="1500" dirty="0"/>
              <a:t>			</a:t>
            </a:r>
            <a:r>
              <a:rPr lang="he-IL" sz="1800" dirty="0"/>
              <a:t>לא לשכוח לקבוע שהפרויקט ההתחלתי</a:t>
            </a:r>
            <a:br>
              <a:rPr lang="en-US" sz="1800" dirty="0"/>
            </a:br>
            <a:r>
              <a:rPr lang="he-IL" sz="1800" dirty="0"/>
              <a:t>			(</a:t>
            </a:r>
            <a:r>
              <a:rPr lang="en-US" sz="1800" dirty="0"/>
              <a:t>Main</a:t>
            </a:r>
            <a:r>
              <a:rPr lang="he-IL" sz="1800" dirty="0"/>
              <a:t>) הוא בשכבת ה </a:t>
            </a:r>
            <a:r>
              <a:rPr lang="en-US" sz="1800" dirty="0"/>
              <a:t>UI</a:t>
            </a:r>
            <a:endParaRPr lang="he-IL" sz="15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1"/>
          <a:stretch/>
        </p:blipFill>
        <p:spPr bwMode="auto">
          <a:xfrm>
            <a:off x="460579" y="2636912"/>
            <a:ext cx="6343669" cy="2467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81"/>
          <a:stretch/>
        </p:blipFill>
        <p:spPr bwMode="auto">
          <a:xfrm>
            <a:off x="5076056" y="2132856"/>
            <a:ext cx="2621875" cy="506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167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אז מה הסיפור של ההפניה?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הפניה – היא אמנם מצביע, אבל ללא שימוש ב*, כך שאין אפשרות להבחנה סמנטית בין שינוי המצביע לשינוי </a:t>
            </a:r>
            <a:r>
              <a:rPr lang="he-IL" dirty="0" err="1"/>
              <a:t>המוצבע</a:t>
            </a:r>
            <a:r>
              <a:rPr lang="he-IL" dirty="0"/>
              <a:t>. </a:t>
            </a:r>
          </a:p>
          <a:p>
            <a:r>
              <a:rPr lang="he-IL" dirty="0"/>
              <a:t>למרות שקשה לנו לזכור ולשים לב, ההתנהלות מאחורי הקלעים, היא של מצביע!!</a:t>
            </a:r>
          </a:p>
          <a:p>
            <a:r>
              <a:rPr lang="he-IL" dirty="0"/>
              <a:t>ולכן –</a:t>
            </a:r>
          </a:p>
          <a:p>
            <a:pPr lvl="1"/>
            <a:r>
              <a:rPr lang="en-US" dirty="0"/>
              <a:t>P = A</a:t>
            </a:r>
            <a:r>
              <a:rPr lang="he-IL" dirty="0"/>
              <a:t> – פקודה זו משנה את המצביע, כך שיצביע למקום אחר. </a:t>
            </a:r>
          </a:p>
          <a:p>
            <a:pPr lvl="1"/>
            <a:r>
              <a:rPr lang="he-IL" dirty="0"/>
              <a:t>למרות ש</a:t>
            </a:r>
            <a:r>
              <a:rPr lang="he-IL" u="sng" dirty="0"/>
              <a:t>חיצונית</a:t>
            </a:r>
            <a:r>
              <a:rPr lang="he-IL" dirty="0"/>
              <a:t> השימוש זהה לצורה בה עובדים עם הטיפוסים </a:t>
            </a:r>
            <a:r>
              <a:rPr lang="he-IL" dirty="0" err="1"/>
              <a:t>הפרימטיביים</a:t>
            </a:r>
            <a:r>
              <a:rPr lang="he-IL" dirty="0"/>
              <a:t>!!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020510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56837-BD7C-4F0A-A355-F494ED099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/>
              <a:t>וכך (לא) נראה הקוד..</a:t>
            </a:r>
            <a:endParaRPr lang="en-US" dirty="0"/>
          </a:p>
        </p:txBody>
      </p:sp>
      <p:sp>
        <p:nvSpPr>
          <p:cNvPr id="5" name="מציין מיקום תוכן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24612-6C40-49C3-86C1-9E03DEE2B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B58C5-6C52-4ACF-BD92-F32858F87496}" type="slidenum">
              <a:rPr lang="he-IL" smtClean="0"/>
              <a:t>110</a:t>
            </a:fld>
            <a:endParaRPr lang="he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9058F3-44DD-4554-843C-DA7F230DE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57389"/>
            <a:ext cx="7360123" cy="4998347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" t="35889" r="54215" b="40870"/>
          <a:stretch/>
        </p:blipFill>
        <p:spPr bwMode="auto">
          <a:xfrm>
            <a:off x="1137480" y="3431687"/>
            <a:ext cx="2808312" cy="899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360518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תזכורת: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b="1" dirty="0"/>
              <a:t>הרשאת גישה </a:t>
            </a:r>
            <a:r>
              <a:rPr lang="en-US" b="1" dirty="0"/>
              <a:t>internal</a:t>
            </a:r>
          </a:p>
          <a:p>
            <a:r>
              <a:rPr lang="he-IL" dirty="0"/>
              <a:t>גישה רק לקטעי קוד שנמצאים באותו מרחב שמות (= באותו הפרויקט)</a:t>
            </a:r>
          </a:p>
          <a:p>
            <a:r>
              <a:rPr lang="he-IL" dirty="0"/>
              <a:t>ברירת המחדל של כל מחלקה היא</a:t>
            </a:r>
            <a:r>
              <a:rPr lang="en-US" dirty="0"/>
              <a:t>internal </a:t>
            </a:r>
            <a:r>
              <a:rPr lang="he-IL" dirty="0"/>
              <a:t> </a:t>
            </a:r>
          </a:p>
          <a:p>
            <a:pPr lvl="1"/>
            <a:r>
              <a:rPr lang="he-IL" dirty="0"/>
              <a:t>על מנת שנוכל להשתמש (למשל) במחלקות של </a:t>
            </a:r>
            <a:r>
              <a:rPr lang="en-US" dirty="0"/>
              <a:t>DAL</a:t>
            </a:r>
            <a:r>
              <a:rPr lang="he-IL" dirty="0"/>
              <a:t> מתוך </a:t>
            </a:r>
            <a:r>
              <a:rPr lang="en-US" dirty="0"/>
              <a:t>BL</a:t>
            </a:r>
            <a:r>
              <a:rPr lang="he-IL" dirty="0"/>
              <a:t> יש להגדיר אותן כ</a:t>
            </a:r>
            <a:r>
              <a:rPr lang="en-US" dirty="0"/>
              <a:t>public </a:t>
            </a:r>
            <a:endParaRPr lang="he-IL" dirty="0"/>
          </a:p>
          <a:p>
            <a:pPr lvl="1"/>
            <a:endParaRPr lang="he-IL" dirty="0"/>
          </a:p>
          <a:p>
            <a:pPr lvl="1"/>
            <a:endParaRPr lang="he-IL" dirty="0"/>
          </a:p>
          <a:p>
            <a:r>
              <a:rPr lang="he-IL" dirty="0"/>
              <a:t>הדוגמא שראינו הרגע היא לא </a:t>
            </a:r>
            <a:r>
              <a:rPr lang="he-IL" dirty="0" err="1"/>
              <a:t>מדוייקת</a:t>
            </a:r>
            <a:r>
              <a:rPr lang="he-IL" dirty="0"/>
              <a:t> כלל, ונועדה לצורך הפשטה. תכף ניצור דוגמא </a:t>
            </a:r>
            <a:r>
              <a:rPr lang="he-IL" dirty="0" err="1"/>
              <a:t>אמיתית</a:t>
            </a:r>
            <a:r>
              <a:rPr lang="he-IL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6059699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מה קיבלנו?</a:t>
            </a:r>
          </a:p>
        </p:txBody>
      </p:sp>
      <p:sp>
        <p:nvSpPr>
          <p:cNvPr id="5" name="מציין מיקום תוכן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הלקוח צריך לקבל בסופו של דבר את הקבצים הבאים (בהמשך נראה היכן הם נמצאים)</a:t>
            </a:r>
          </a:p>
        </p:txBody>
      </p:sp>
      <p:pic>
        <p:nvPicPr>
          <p:cNvPr id="6" name="מציין מיקום תוכן 3"/>
          <p:cNvPicPr>
            <a:picLocks noChangeAspect="1"/>
          </p:cNvPicPr>
          <p:nvPr/>
        </p:nvPicPr>
        <p:blipFill rotWithShape="1">
          <a:blip r:embed="rId2"/>
          <a:srcRect l="49879" t="29861" r="12321" b="8245"/>
          <a:stretch/>
        </p:blipFill>
        <p:spPr>
          <a:xfrm>
            <a:off x="2033718" y="2763874"/>
            <a:ext cx="3348372" cy="3084026"/>
          </a:xfrm>
          <a:prstGeom prst="rect">
            <a:avLst/>
          </a:prstGeom>
        </p:spPr>
      </p:pic>
      <p:sp>
        <p:nvSpPr>
          <p:cNvPr id="7" name="אליפסה 6"/>
          <p:cNvSpPr/>
          <p:nvPr/>
        </p:nvSpPr>
        <p:spPr>
          <a:xfrm>
            <a:off x="3977934" y="4844526"/>
            <a:ext cx="1782198" cy="10147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350"/>
          </a:p>
        </p:txBody>
      </p:sp>
      <p:sp>
        <p:nvSpPr>
          <p:cNvPr id="8" name="הסבר אליפטי 7"/>
          <p:cNvSpPr/>
          <p:nvPr/>
        </p:nvSpPr>
        <p:spPr>
          <a:xfrm>
            <a:off x="6024051" y="4887162"/>
            <a:ext cx="1782198" cy="972108"/>
          </a:xfrm>
          <a:prstGeom prst="wedgeEllipseCallout">
            <a:avLst>
              <a:gd name="adj1" fmla="val -64890"/>
              <a:gd name="adj2" fmla="val -1725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350" dirty="0">
                <a:solidFill>
                  <a:schemeClr val="tx1"/>
                </a:solidFill>
              </a:rPr>
              <a:t>קובץ הריצה. לחיצה עליו תפעיל את היישום כולו</a:t>
            </a:r>
          </a:p>
        </p:txBody>
      </p:sp>
      <p:sp>
        <p:nvSpPr>
          <p:cNvPr id="9" name="אליפסה 8"/>
          <p:cNvSpPr/>
          <p:nvPr/>
        </p:nvSpPr>
        <p:spPr>
          <a:xfrm>
            <a:off x="1601670" y="3807042"/>
            <a:ext cx="4212468" cy="10147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350"/>
          </a:p>
        </p:txBody>
      </p:sp>
      <p:sp>
        <p:nvSpPr>
          <p:cNvPr id="10" name="הסבר אליפטי 9"/>
          <p:cNvSpPr/>
          <p:nvPr/>
        </p:nvSpPr>
        <p:spPr>
          <a:xfrm>
            <a:off x="6139821" y="3373224"/>
            <a:ext cx="1782198" cy="1404156"/>
          </a:xfrm>
          <a:prstGeom prst="wedgeEllipseCallout">
            <a:avLst>
              <a:gd name="adj1" fmla="val -64890"/>
              <a:gd name="adj2" fmla="val 1035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350" dirty="0">
                <a:solidFill>
                  <a:schemeClr val="tx1"/>
                </a:solidFill>
              </a:rPr>
              <a:t>קבצי ספריה / ארכיון, המקושרים ליישום באופן דינמי בזמן הריצה</a:t>
            </a:r>
          </a:p>
        </p:txBody>
      </p:sp>
      <p:sp>
        <p:nvSpPr>
          <p:cNvPr id="12" name="אליפסה 11"/>
          <p:cNvSpPr/>
          <p:nvPr/>
        </p:nvSpPr>
        <p:spPr>
          <a:xfrm>
            <a:off x="3977934" y="2792298"/>
            <a:ext cx="1782198" cy="10147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350"/>
          </a:p>
        </p:txBody>
      </p:sp>
      <p:sp>
        <p:nvSpPr>
          <p:cNvPr id="13" name="הסבר אליפטי 12"/>
          <p:cNvSpPr/>
          <p:nvPr/>
        </p:nvSpPr>
        <p:spPr>
          <a:xfrm>
            <a:off x="1331641" y="2654092"/>
            <a:ext cx="2430269" cy="1117421"/>
          </a:xfrm>
          <a:prstGeom prst="wedgeEllipseCallout">
            <a:avLst>
              <a:gd name="adj1" fmla="val 58805"/>
              <a:gd name="adj2" fmla="val -329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350" dirty="0">
                <a:solidFill>
                  <a:schemeClr val="tx1"/>
                </a:solidFill>
              </a:rPr>
              <a:t>קובץ קונפיגורציה (תצורה) שבעזרתו מאורגנים הפריטים במערכת. נתייחס אליו בהמשך</a:t>
            </a:r>
          </a:p>
        </p:txBody>
      </p:sp>
    </p:spTree>
    <p:extLst>
      <p:ext uri="{BB962C8B-B14F-4D97-AF65-F5344CB8AC3E}">
        <p14:creationId xmlns:p14="http://schemas.microsoft.com/office/powerpoint/2010/main" val="79534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מה הרווחנו?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תיקיית ההרצה (כרגע כברירת מחדל נמצאת בשכבת ה</a:t>
            </a:r>
            <a:r>
              <a:rPr lang="en-US" dirty="0"/>
              <a:t>UI</a:t>
            </a:r>
            <a:r>
              <a:rPr lang="he-IL" dirty="0"/>
              <a:t> תחת תיקיית </a:t>
            </a:r>
            <a:r>
              <a:rPr lang="en-US" dirty="0"/>
              <a:t>bin-&gt;debug</a:t>
            </a:r>
            <a:r>
              <a:rPr lang="he-IL" dirty="0"/>
              <a:t>) הכוללת את כל הנצרך.</a:t>
            </a:r>
          </a:p>
          <a:p>
            <a:r>
              <a:rPr lang="he-IL" dirty="0"/>
              <a:t> אם נשלח ללקוח את הקבצים הללו, הוא יוכל באמצעותם להפעיל את היישום (וכך נקבל גם הסתרה של הקוד, ואי תלות בסביבת עבודה כגון </a:t>
            </a:r>
            <a:r>
              <a:rPr lang="he-IL" dirty="0" err="1"/>
              <a:t>ויזו'אל</a:t>
            </a:r>
            <a:r>
              <a:rPr lang="he-IL" dirty="0"/>
              <a:t> סטודיו).</a:t>
            </a:r>
          </a:p>
          <a:p>
            <a:r>
              <a:rPr lang="he-IL" dirty="0"/>
              <a:t>בעתיד - אם נרצה לשנות את קובץ ה</a:t>
            </a:r>
            <a:r>
              <a:rPr lang="en-US" dirty="0"/>
              <a:t>DAL</a:t>
            </a:r>
            <a:r>
              <a:rPr lang="he-IL" dirty="0"/>
              <a:t>, למשל, נוכל לשלוח ללקוח רק את קובץ הספרייה הרלוונטי, וכל שאר הקבצים לא יצטרכו לעבור שינוי.</a:t>
            </a:r>
          </a:p>
          <a:p>
            <a:pPr lvl="1"/>
            <a:r>
              <a:rPr lang="he-IL" dirty="0"/>
              <a:t>האמנם? בהמשך נעמיק כיצד נוכל להבטיח זאת.</a:t>
            </a:r>
          </a:p>
        </p:txBody>
      </p:sp>
    </p:spTree>
    <p:extLst>
      <p:ext uri="{BB962C8B-B14F-4D97-AF65-F5344CB8AC3E}">
        <p14:creationId xmlns:p14="http://schemas.microsoft.com/office/powerpoint/2010/main" val="16529461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שינוי - מקום קבוע לשמירת </a:t>
            </a:r>
            <a:r>
              <a:rPr lang="en-US" dirty="0"/>
              <a:t>DLL</a:t>
            </a:r>
            <a:r>
              <a:rPr lang="he-IL" dirty="0"/>
              <a:t> 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נשנה את ההגדרות עבור כל הפתרון שלנו – כך שכל קבצי ה</a:t>
            </a:r>
            <a:r>
              <a:rPr lang="en-US" dirty="0"/>
              <a:t>DLL</a:t>
            </a:r>
            <a:r>
              <a:rPr lang="he-IL" dirty="0"/>
              <a:t> ומה שנצרך להרצה יהיו בתיקיה קבועה אחת</a:t>
            </a:r>
          </a:p>
          <a:p>
            <a:r>
              <a:rPr lang="he-IL" dirty="0"/>
              <a:t>שימו לב – לצורך פישוט בהמשך, נקבע שכל המימושים של ה</a:t>
            </a:r>
            <a:r>
              <a:rPr lang="en-US" dirty="0"/>
              <a:t>DAL</a:t>
            </a:r>
            <a:r>
              <a:rPr lang="he-IL" dirty="0"/>
              <a:t> יהיו באותו מבנה חיצוני:</a:t>
            </a:r>
          </a:p>
          <a:p>
            <a:pPr lvl="1"/>
            <a:r>
              <a:rPr lang="he-IL" dirty="0"/>
              <a:t>מרחב השמות יהיה </a:t>
            </a:r>
            <a:r>
              <a:rPr lang="en-US" dirty="0"/>
              <a:t>DL</a:t>
            </a:r>
            <a:r>
              <a:rPr lang="he-IL" dirty="0"/>
              <a:t>.</a:t>
            </a:r>
          </a:p>
          <a:p>
            <a:pPr lvl="1"/>
            <a:r>
              <a:rPr lang="he-IL" dirty="0"/>
              <a:t>כולם יישמרו באותה תיקיה</a:t>
            </a:r>
          </a:p>
          <a:p>
            <a:pPr lvl="1"/>
            <a:r>
              <a:rPr lang="he-IL" dirty="0"/>
              <a:t>שם המימוש יהיה בדיוק כשם הקובץ</a:t>
            </a:r>
          </a:p>
          <a:p>
            <a:pPr lvl="1"/>
            <a:r>
              <a:rPr lang="he-IL" dirty="0"/>
              <a:t>במימוש תהיה יצירה של עצם </a:t>
            </a:r>
            <a:r>
              <a:rPr lang="he-IL" dirty="0" err="1"/>
              <a:t>ססטי</a:t>
            </a:r>
            <a:r>
              <a:rPr lang="he-IL" dirty="0"/>
              <a:t> בשם </a:t>
            </a:r>
            <a:r>
              <a:rPr lang="en-US" dirty="0"/>
              <a:t>instance</a:t>
            </a:r>
            <a:r>
              <a:rPr lang="he-IL" dirty="0"/>
              <a:t> שיכיל מופע של השכבה,</a:t>
            </a:r>
            <a:r>
              <a:rPr lang="en-US" dirty="0"/>
              <a:t> </a:t>
            </a:r>
            <a:r>
              <a:rPr lang="he-IL" dirty="0"/>
              <a:t> למשל כך:</a:t>
            </a:r>
          </a:p>
          <a:p>
            <a:pPr marL="219456" lvl="1" indent="0">
              <a:buNone/>
            </a:pPr>
            <a:r>
              <a:rPr lang="en-US" sz="1500" dirty="0"/>
              <a:t>public static </a:t>
            </a:r>
            <a:r>
              <a:rPr lang="en-US" sz="1500" dirty="0" err="1"/>
              <a:t>DalObject</a:t>
            </a:r>
            <a:r>
              <a:rPr lang="en-US" sz="1500" dirty="0"/>
              <a:t> Instance { get; } = new </a:t>
            </a:r>
            <a:r>
              <a:rPr lang="en-US" sz="1500" dirty="0" err="1"/>
              <a:t>DalObject</a:t>
            </a:r>
            <a:r>
              <a:rPr lang="en-US" sz="1500" dirty="0"/>
              <a:t>();</a:t>
            </a:r>
            <a:endParaRPr lang="he-IL" sz="1500" dirty="0"/>
          </a:p>
        </p:txBody>
      </p:sp>
    </p:spTree>
    <p:extLst>
      <p:ext uri="{BB962C8B-B14F-4D97-AF65-F5344CB8AC3E}">
        <p14:creationId xmlns:p14="http://schemas.microsoft.com/office/powerpoint/2010/main" val="39726886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איך קובעים מקום לשמירה קבוע?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יש לבצע זאת עבור כל פרויקט בנפרד!</a:t>
            </a:r>
          </a:p>
          <a:p>
            <a:r>
              <a:rPr lang="he-IL" dirty="0"/>
              <a:t>אחרי סימון של הפרויקט ב</a:t>
            </a:r>
            <a:r>
              <a:rPr lang="en-US" dirty="0"/>
              <a:t>solution explorer </a:t>
            </a:r>
            <a:r>
              <a:rPr lang="he-IL" dirty="0"/>
              <a:t>, נבחר בתפריט </a:t>
            </a:r>
            <a:r>
              <a:rPr lang="en-US" dirty="0"/>
              <a:t>project</a:t>
            </a:r>
            <a:r>
              <a:rPr lang="he-IL" dirty="0"/>
              <a:t> את ה </a:t>
            </a:r>
            <a:r>
              <a:rPr lang="en-US" dirty="0"/>
              <a:t>properties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006" y="3026964"/>
            <a:ext cx="1991346" cy="2940318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18" y="3777364"/>
            <a:ext cx="1524078" cy="1595519"/>
          </a:xfrm>
          <a:prstGeom prst="rect">
            <a:avLst/>
          </a:prstGeom>
        </p:spPr>
      </p:pic>
      <p:cxnSp>
        <p:nvCxnSpPr>
          <p:cNvPr id="7" name="מחבר חץ ישר 6"/>
          <p:cNvCxnSpPr/>
          <p:nvPr/>
        </p:nvCxnSpPr>
        <p:spPr>
          <a:xfrm flipV="1">
            <a:off x="3557796" y="4023065"/>
            <a:ext cx="972108" cy="5520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אליפסה 8"/>
          <p:cNvSpPr/>
          <p:nvPr/>
        </p:nvSpPr>
        <p:spPr>
          <a:xfrm>
            <a:off x="4626006" y="5805264"/>
            <a:ext cx="864096" cy="1414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350"/>
          </a:p>
        </p:txBody>
      </p:sp>
    </p:spTree>
    <p:extLst>
      <p:ext uri="{BB962C8B-B14F-4D97-AF65-F5344CB8AC3E}">
        <p14:creationId xmlns:p14="http://schemas.microsoft.com/office/powerpoint/2010/main" val="122147814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המשך – קביעת מקום שמירה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בחלון שנפתח יש לבחור ב</a:t>
            </a:r>
            <a:r>
              <a:rPr lang="en-US" dirty="0"/>
              <a:t>build</a:t>
            </a:r>
            <a:r>
              <a:rPr lang="he-IL" dirty="0"/>
              <a:t>, ובתחתית החלון יש לכתוב את </a:t>
            </a:r>
            <a:r>
              <a:rPr lang="he-IL" dirty="0" err="1"/>
              <a:t>התיקיה</a:t>
            </a:r>
            <a:r>
              <a:rPr lang="he-IL" dirty="0"/>
              <a:t> בה נבחר לשמור (</a:t>
            </a:r>
            <a:r>
              <a:rPr lang="en-US" dirty="0"/>
              <a:t>output path</a:t>
            </a:r>
            <a:r>
              <a:rPr lang="he-IL" dirty="0"/>
              <a:t>).</a:t>
            </a:r>
          </a:p>
          <a:p>
            <a:r>
              <a:rPr lang="he-IL" dirty="0"/>
              <a:t>מומלץ להשתמש ב-  </a:t>
            </a:r>
            <a:r>
              <a:rPr lang="en-US" dirty="0"/>
              <a:t>..\bin\</a:t>
            </a:r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r>
              <a:rPr lang="he-IL" dirty="0"/>
              <a:t>בפועל – אנחנו נעשה את זה בדרך קצת אחרת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622" y="3257258"/>
            <a:ext cx="6013109" cy="2169965"/>
          </a:xfrm>
          <a:prstGeom prst="rect">
            <a:avLst/>
          </a:prstGeom>
        </p:spPr>
      </p:pic>
      <p:sp>
        <p:nvSpPr>
          <p:cNvPr id="5" name="אליפסה 4"/>
          <p:cNvSpPr/>
          <p:nvPr/>
        </p:nvSpPr>
        <p:spPr>
          <a:xfrm>
            <a:off x="1053852" y="3429000"/>
            <a:ext cx="864096" cy="1414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350"/>
          </a:p>
        </p:txBody>
      </p:sp>
      <p:sp>
        <p:nvSpPr>
          <p:cNvPr id="6" name="אליפסה 5"/>
          <p:cNvSpPr/>
          <p:nvPr/>
        </p:nvSpPr>
        <p:spPr>
          <a:xfrm>
            <a:off x="3059832" y="4131078"/>
            <a:ext cx="864096" cy="1414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350"/>
          </a:p>
        </p:txBody>
      </p:sp>
      <p:sp>
        <p:nvSpPr>
          <p:cNvPr id="8" name="חץ למטה 7"/>
          <p:cNvSpPr/>
          <p:nvPr/>
        </p:nvSpPr>
        <p:spPr>
          <a:xfrm>
            <a:off x="1331640" y="2942947"/>
            <a:ext cx="378042" cy="3143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350" dirty="0"/>
              <a:t>1</a:t>
            </a:r>
          </a:p>
        </p:txBody>
      </p:sp>
      <p:sp>
        <p:nvSpPr>
          <p:cNvPr id="10" name="חץ למטה 9"/>
          <p:cNvSpPr/>
          <p:nvPr/>
        </p:nvSpPr>
        <p:spPr>
          <a:xfrm>
            <a:off x="3275856" y="3762762"/>
            <a:ext cx="378042" cy="3143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35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2458320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דוגמא – </a:t>
            </a:r>
            <a:r>
              <a:rPr lang="en-US" dirty="0"/>
              <a:t>DALAPI</a:t>
            </a:r>
            <a:endParaRPr lang="he-IL" dirty="0"/>
          </a:p>
        </p:txBody>
      </p:sp>
      <p:sp>
        <p:nvSpPr>
          <p:cNvPr id="5" name="מציין מיקום תוכן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בתוך שכבת ה </a:t>
            </a:r>
            <a:r>
              <a:rPr lang="en-US" dirty="0"/>
              <a:t>DALAPI</a:t>
            </a:r>
            <a:r>
              <a:rPr lang="he-IL" dirty="0"/>
              <a:t>, ניצור חוזים:</a:t>
            </a:r>
          </a:p>
          <a:p>
            <a:r>
              <a:rPr lang="he-IL" dirty="0"/>
              <a:t>חוזה הנתונים כולל הגדרה של  הנתון כיוון הרוח</a:t>
            </a:r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r>
              <a:rPr lang="he-IL" dirty="0"/>
              <a:t>חוזה שירות, המשתמש בחוזה הנתונים וכולל ממשק ובו הגדרת פונקציה המחזירה את  כיוון הרוח</a:t>
            </a:r>
          </a:p>
        </p:txBody>
      </p:sp>
      <p:pic>
        <p:nvPicPr>
          <p:cNvPr id="6" name="מציין מיקום תוכן 3"/>
          <p:cNvPicPr>
            <a:picLocks noChangeAspect="1"/>
          </p:cNvPicPr>
          <p:nvPr/>
        </p:nvPicPr>
        <p:blipFill rotWithShape="1">
          <a:blip r:embed="rId2"/>
          <a:srcRect l="7106" t="28092" r="35200" b="52455"/>
          <a:stretch/>
        </p:blipFill>
        <p:spPr>
          <a:xfrm>
            <a:off x="762122" y="2618910"/>
            <a:ext cx="6373494" cy="1208766"/>
          </a:xfrm>
          <a:prstGeom prst="rect">
            <a:avLst/>
          </a:prstGeom>
        </p:spPr>
      </p:pic>
      <p:pic>
        <p:nvPicPr>
          <p:cNvPr id="7" name="מציין מיקום תוכן 7"/>
          <p:cNvPicPr>
            <a:picLocks noChangeAspect="1"/>
          </p:cNvPicPr>
          <p:nvPr/>
        </p:nvPicPr>
        <p:blipFill rotWithShape="1">
          <a:blip r:embed="rId3"/>
          <a:srcRect l="7106" t="15713" r="35200" b="61298"/>
          <a:stretch/>
        </p:blipFill>
        <p:spPr>
          <a:xfrm>
            <a:off x="908584" y="4929556"/>
            <a:ext cx="5392954" cy="1208766"/>
          </a:xfrm>
          <a:prstGeom prst="rect">
            <a:avLst/>
          </a:prstGeom>
        </p:spPr>
      </p:pic>
      <p:sp>
        <p:nvSpPr>
          <p:cNvPr id="3" name="הסבר מלבני מעוגל 2"/>
          <p:cNvSpPr/>
          <p:nvPr/>
        </p:nvSpPr>
        <p:spPr>
          <a:xfrm>
            <a:off x="6840252" y="2618910"/>
            <a:ext cx="1260140" cy="1314146"/>
          </a:xfrm>
          <a:prstGeom prst="wedgeRoundRectCallout">
            <a:avLst>
              <a:gd name="adj1" fmla="val -142492"/>
              <a:gd name="adj2" fmla="val -3169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350" dirty="0">
                <a:solidFill>
                  <a:schemeClr val="tx1"/>
                </a:solidFill>
              </a:rPr>
              <a:t>ניצור </a:t>
            </a:r>
            <a:r>
              <a:rPr lang="en-US" sz="1350" dirty="0">
                <a:solidFill>
                  <a:schemeClr val="tx1"/>
                </a:solidFill>
              </a:rPr>
              <a:t>namespace </a:t>
            </a:r>
            <a:r>
              <a:rPr lang="he-IL" sz="1350" dirty="0">
                <a:solidFill>
                  <a:schemeClr val="tx1"/>
                </a:solidFill>
              </a:rPr>
              <a:t> חדש  </a:t>
            </a:r>
            <a:r>
              <a:rPr lang="en-US" sz="1350" dirty="0">
                <a:solidFill>
                  <a:schemeClr val="tx1"/>
                </a:solidFill>
              </a:rPr>
              <a:t>DO</a:t>
            </a:r>
            <a:r>
              <a:rPr lang="he-IL" sz="1350" dirty="0">
                <a:solidFill>
                  <a:schemeClr val="tx1"/>
                </a:solidFill>
              </a:rPr>
              <a:t>, עבור כל מחלקות הנתונים</a:t>
            </a:r>
          </a:p>
        </p:txBody>
      </p:sp>
      <p:sp>
        <p:nvSpPr>
          <p:cNvPr id="8" name="הסבר מלבני מעוגל 7"/>
          <p:cNvSpPr/>
          <p:nvPr/>
        </p:nvSpPr>
        <p:spPr>
          <a:xfrm>
            <a:off x="6431806" y="4983546"/>
            <a:ext cx="1134126" cy="1208766"/>
          </a:xfrm>
          <a:prstGeom prst="wedgeRoundRectCallout">
            <a:avLst>
              <a:gd name="adj1" fmla="val -142492"/>
              <a:gd name="adj2" fmla="val -3169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350" dirty="0">
                <a:solidFill>
                  <a:schemeClr val="tx1"/>
                </a:solidFill>
              </a:rPr>
              <a:t>ניצור ממשק חדש </a:t>
            </a:r>
            <a:r>
              <a:rPr lang="en-US" sz="1350" dirty="0">
                <a:solidFill>
                  <a:schemeClr val="tx1"/>
                </a:solidFill>
              </a:rPr>
              <a:t>IDAL</a:t>
            </a:r>
            <a:r>
              <a:rPr lang="he-IL" sz="1350" dirty="0">
                <a:solidFill>
                  <a:schemeClr val="tx1"/>
                </a:solidFill>
              </a:rPr>
              <a:t> הכולל את כל המתודות</a:t>
            </a:r>
          </a:p>
        </p:txBody>
      </p:sp>
    </p:spTree>
    <p:extLst>
      <p:ext uri="{BB962C8B-B14F-4D97-AF65-F5344CB8AC3E}">
        <p14:creationId xmlns:p14="http://schemas.microsoft.com/office/powerpoint/2010/main" val="40069907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דוגמא - </a:t>
            </a:r>
            <a:r>
              <a:rPr lang="en-US" dirty="0"/>
              <a:t>DS</a:t>
            </a:r>
            <a:endParaRPr lang="he-IL" dirty="0"/>
          </a:p>
        </p:txBody>
      </p:sp>
      <p:sp>
        <p:nvSpPr>
          <p:cNvPr id="5" name="מציין מיקום תוכן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בתוך שכבת ה</a:t>
            </a:r>
            <a:r>
              <a:rPr lang="en-US" dirty="0"/>
              <a:t>DS</a:t>
            </a:r>
            <a:r>
              <a:rPr lang="he-IL" dirty="0"/>
              <a:t> ניצור נתונים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endParaRPr lang="he-IL" dirty="0"/>
          </a:p>
          <a:p>
            <a:r>
              <a:rPr lang="he-IL" dirty="0"/>
              <a:t>כרגע אנו משתמשים ברשימה, ובה נתון אחד.</a:t>
            </a:r>
          </a:p>
          <a:p>
            <a:r>
              <a:rPr lang="he-IL" dirty="0"/>
              <a:t>בהמשך, נדון על דרכים שונות לשמור נתונים.</a:t>
            </a:r>
          </a:p>
        </p:txBody>
      </p:sp>
      <p:pic>
        <p:nvPicPr>
          <p:cNvPr id="6" name="מציין מיקום תוכן 3"/>
          <p:cNvPicPr>
            <a:picLocks noChangeAspect="1"/>
          </p:cNvPicPr>
          <p:nvPr/>
        </p:nvPicPr>
        <p:blipFill rotWithShape="1">
          <a:blip r:embed="rId3"/>
          <a:srcRect l="7106" t="16143" r="32216" b="47150"/>
          <a:stretch/>
        </p:blipFill>
        <p:spPr>
          <a:xfrm>
            <a:off x="719984" y="2337630"/>
            <a:ext cx="5958249" cy="2027474"/>
          </a:xfrm>
          <a:prstGeom prst="rect">
            <a:avLst/>
          </a:prstGeom>
        </p:spPr>
      </p:pic>
      <p:sp>
        <p:nvSpPr>
          <p:cNvPr id="7" name="הסבר מלבני מעוגל 6"/>
          <p:cNvSpPr/>
          <p:nvPr/>
        </p:nvSpPr>
        <p:spPr>
          <a:xfrm>
            <a:off x="6678234" y="2618910"/>
            <a:ext cx="1134126" cy="1674186"/>
          </a:xfrm>
          <a:prstGeom prst="wedgeRoundRectCallout">
            <a:avLst>
              <a:gd name="adj1" fmla="val -142492"/>
              <a:gd name="adj2" fmla="val -3169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350" dirty="0">
                <a:solidFill>
                  <a:schemeClr val="tx1"/>
                </a:solidFill>
              </a:rPr>
              <a:t>שכבת הנתונים היא לא חלק מהמודל, אך כמובן שצריך בסיס נתונים כלשהו</a:t>
            </a:r>
          </a:p>
        </p:txBody>
      </p:sp>
    </p:spTree>
    <p:extLst>
      <p:ext uri="{BB962C8B-B14F-4D97-AF65-F5344CB8AC3E}">
        <p14:creationId xmlns:p14="http://schemas.microsoft.com/office/powerpoint/2010/main" val="32083798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דוגמא - </a:t>
            </a:r>
            <a:r>
              <a:rPr lang="en-US" dirty="0"/>
              <a:t>DAL</a:t>
            </a:r>
            <a:endParaRPr lang="he-IL" dirty="0"/>
          </a:p>
        </p:txBody>
      </p:sp>
      <p:pic>
        <p:nvPicPr>
          <p:cNvPr id="6" name="מציין מיקום תוכן 3"/>
          <p:cNvPicPr>
            <a:picLocks noChangeAspect="1"/>
          </p:cNvPicPr>
          <p:nvPr/>
        </p:nvPicPr>
        <p:blipFill rotWithShape="1">
          <a:blip r:embed="rId2"/>
          <a:srcRect l="7106" t="15713" r="41168" b="31235"/>
          <a:stretch/>
        </p:blipFill>
        <p:spPr>
          <a:xfrm>
            <a:off x="1547664" y="3116883"/>
            <a:ext cx="6041062" cy="3485229"/>
          </a:xfrm>
          <a:prstGeom prst="rect">
            <a:avLst/>
          </a:prstGeom>
        </p:spPr>
      </p:pic>
      <p:sp>
        <p:nvSpPr>
          <p:cNvPr id="5" name="מציין מיקום תוכן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כעת, שכבת ה</a:t>
            </a:r>
            <a:r>
              <a:rPr lang="en-US" dirty="0"/>
              <a:t>DAL</a:t>
            </a:r>
            <a:r>
              <a:rPr lang="he-IL" dirty="0"/>
              <a:t> שלנו תממש את הממשק שהוגדר ב</a:t>
            </a:r>
            <a:r>
              <a:rPr lang="en-US" dirty="0"/>
              <a:t>DALAPI</a:t>
            </a:r>
            <a:r>
              <a:rPr lang="he-IL" dirty="0"/>
              <a:t>, ותחזיר לנו את הנדרש משכבת הנתונים.</a:t>
            </a:r>
          </a:p>
          <a:p>
            <a:r>
              <a:rPr lang="he-IL" dirty="0"/>
              <a:t>כמו כן, יצרנו עצם של שכבת ה</a:t>
            </a:r>
            <a:r>
              <a:rPr lang="en-US" dirty="0"/>
              <a:t>DAL</a:t>
            </a:r>
            <a:r>
              <a:rPr lang="he-IL" dirty="0"/>
              <a:t>, שבו תוכל שכבת ה</a:t>
            </a:r>
            <a:r>
              <a:rPr lang="en-US" dirty="0"/>
              <a:t>BL</a:t>
            </a:r>
            <a:r>
              <a:rPr lang="he-IL" dirty="0"/>
              <a:t> להשתמש (הסבר אח"כ)</a:t>
            </a:r>
          </a:p>
        </p:txBody>
      </p:sp>
    </p:spTree>
    <p:extLst>
      <p:ext uri="{BB962C8B-B14F-4D97-AF65-F5344CB8AC3E}">
        <p14:creationId xmlns:p14="http://schemas.microsoft.com/office/powerpoint/2010/main" val="2964945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מחלקות</a:t>
            </a:r>
          </a:p>
        </p:txBody>
      </p:sp>
      <p:sp>
        <p:nvSpPr>
          <p:cNvPr id="5" name="כותרת משנה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76537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דוגמא - </a:t>
            </a:r>
            <a:r>
              <a:rPr lang="en-US" dirty="0"/>
              <a:t>BL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בתוך שכבת ה</a:t>
            </a:r>
            <a:r>
              <a:rPr lang="en-US" dirty="0"/>
              <a:t>BL</a:t>
            </a:r>
            <a:r>
              <a:rPr lang="he-IL" dirty="0"/>
              <a:t>, ניצור חוזים.</a:t>
            </a:r>
          </a:p>
          <a:p>
            <a:r>
              <a:rPr lang="he-IL" dirty="0"/>
              <a:t>חוזה נתונים, הכולל הגדרה של מזג האוויר</a:t>
            </a:r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r>
              <a:rPr lang="he-IL" dirty="0"/>
              <a:t>וחוזה שירות, המשתמש בחוזה הנתונים וכולל ממשק ובו הגדרת פונקציה המחזירה את תחזית מזג האוויר</a:t>
            </a:r>
          </a:p>
          <a:p>
            <a:endParaRPr lang="he-IL" dirty="0"/>
          </a:p>
        </p:txBody>
      </p:sp>
      <p:pic>
        <p:nvPicPr>
          <p:cNvPr id="4" name="מציין מיקום תוכן 9"/>
          <p:cNvPicPr>
            <a:picLocks noChangeAspect="1"/>
          </p:cNvPicPr>
          <p:nvPr/>
        </p:nvPicPr>
        <p:blipFill rotWithShape="1">
          <a:blip r:embed="rId2"/>
          <a:srcRect l="7106" t="28092" r="57084" b="54225"/>
          <a:stretch/>
        </p:blipFill>
        <p:spPr>
          <a:xfrm>
            <a:off x="1504456" y="2618910"/>
            <a:ext cx="4201670" cy="1167131"/>
          </a:xfrm>
          <a:prstGeom prst="rect">
            <a:avLst/>
          </a:prstGeom>
        </p:spPr>
      </p:pic>
      <p:pic>
        <p:nvPicPr>
          <p:cNvPr id="5" name="מציין מיקום תוכן 12"/>
          <p:cNvPicPr>
            <a:picLocks noChangeAspect="1"/>
          </p:cNvPicPr>
          <p:nvPr/>
        </p:nvPicPr>
        <p:blipFill rotWithShape="1">
          <a:blip r:embed="rId3"/>
          <a:srcRect l="7107" t="26323" r="59073" b="52456"/>
          <a:stretch/>
        </p:blipFill>
        <p:spPr>
          <a:xfrm>
            <a:off x="1692407" y="4934098"/>
            <a:ext cx="3896461" cy="1375222"/>
          </a:xfrm>
          <a:prstGeom prst="rect">
            <a:avLst/>
          </a:prstGeom>
        </p:spPr>
      </p:pic>
      <p:sp>
        <p:nvSpPr>
          <p:cNvPr id="6" name="הסבר מלבני מעוגל 5"/>
          <p:cNvSpPr/>
          <p:nvPr/>
        </p:nvSpPr>
        <p:spPr>
          <a:xfrm>
            <a:off x="6840252" y="2618910"/>
            <a:ext cx="1260140" cy="1208766"/>
          </a:xfrm>
          <a:prstGeom prst="wedgeRoundRectCallout">
            <a:avLst>
              <a:gd name="adj1" fmla="val -142492"/>
              <a:gd name="adj2" fmla="val -3169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350" dirty="0">
                <a:solidFill>
                  <a:schemeClr val="tx1"/>
                </a:solidFill>
              </a:rPr>
              <a:t>ניצור </a:t>
            </a:r>
            <a:r>
              <a:rPr lang="en-US" sz="1350" dirty="0">
                <a:solidFill>
                  <a:schemeClr val="tx1"/>
                </a:solidFill>
              </a:rPr>
              <a:t>namespace </a:t>
            </a:r>
            <a:r>
              <a:rPr lang="he-IL" sz="1350" dirty="0">
                <a:solidFill>
                  <a:schemeClr val="tx1"/>
                </a:solidFill>
              </a:rPr>
              <a:t> חדש  </a:t>
            </a:r>
            <a:r>
              <a:rPr lang="en-US" sz="1350" dirty="0">
                <a:solidFill>
                  <a:schemeClr val="tx1"/>
                </a:solidFill>
              </a:rPr>
              <a:t>BO</a:t>
            </a:r>
            <a:r>
              <a:rPr lang="he-IL" sz="1350" dirty="0">
                <a:solidFill>
                  <a:schemeClr val="tx1"/>
                </a:solidFill>
              </a:rPr>
              <a:t>, עבור כל מחלקות הנתונים</a:t>
            </a:r>
          </a:p>
        </p:txBody>
      </p:sp>
      <p:sp>
        <p:nvSpPr>
          <p:cNvPr id="7" name="הסבר מלבני מעוגל 6"/>
          <p:cNvSpPr/>
          <p:nvPr/>
        </p:nvSpPr>
        <p:spPr>
          <a:xfrm>
            <a:off x="6197107" y="4934098"/>
            <a:ext cx="1134126" cy="1208766"/>
          </a:xfrm>
          <a:prstGeom prst="wedgeRoundRectCallout">
            <a:avLst>
              <a:gd name="adj1" fmla="val -142492"/>
              <a:gd name="adj2" fmla="val -3169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350" dirty="0">
                <a:solidFill>
                  <a:schemeClr val="tx1"/>
                </a:solidFill>
              </a:rPr>
              <a:t>ניצור ממשק חדש </a:t>
            </a:r>
            <a:r>
              <a:rPr lang="en-US" sz="1350" dirty="0">
                <a:solidFill>
                  <a:schemeClr val="tx1"/>
                </a:solidFill>
              </a:rPr>
              <a:t>IBL</a:t>
            </a:r>
            <a:r>
              <a:rPr lang="he-IL" sz="1350" dirty="0">
                <a:solidFill>
                  <a:schemeClr val="tx1"/>
                </a:solidFill>
              </a:rPr>
              <a:t> הכולל את כל המתודות</a:t>
            </a:r>
          </a:p>
        </p:txBody>
      </p:sp>
    </p:spTree>
    <p:extLst>
      <p:ext uri="{BB962C8B-B14F-4D97-AF65-F5344CB8AC3E}">
        <p14:creationId xmlns:p14="http://schemas.microsoft.com/office/powerpoint/2010/main" val="156505215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מציין מיקום תוכן 3"/>
          <p:cNvPicPr>
            <a:picLocks noChangeAspect="1"/>
          </p:cNvPicPr>
          <p:nvPr/>
        </p:nvPicPr>
        <p:blipFill rotWithShape="1">
          <a:blip r:embed="rId2"/>
          <a:srcRect l="8100" t="16185" r="43158" b="20626"/>
          <a:stretch/>
        </p:blipFill>
        <p:spPr>
          <a:xfrm>
            <a:off x="1817695" y="2996953"/>
            <a:ext cx="4508695" cy="328797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דוגמא - </a:t>
            </a:r>
            <a:r>
              <a:rPr lang="en-US" dirty="0"/>
              <a:t>BLIMP</a:t>
            </a:r>
            <a:endParaRPr lang="he-IL" dirty="0"/>
          </a:p>
        </p:txBody>
      </p:sp>
      <p:sp>
        <p:nvSpPr>
          <p:cNvPr id="14" name="מציין מיקום תוכן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כרגע, לא נוכל להבין את כל מה שנכתב כאן, אבל נראה ששכבת ה</a:t>
            </a:r>
            <a:r>
              <a:rPr lang="en-US" dirty="0"/>
              <a:t>BL</a:t>
            </a:r>
            <a:r>
              <a:rPr lang="he-IL" dirty="0"/>
              <a:t> מממשת את הממשק </a:t>
            </a:r>
            <a:r>
              <a:rPr lang="en-US" dirty="0"/>
              <a:t>IBL</a:t>
            </a:r>
            <a:r>
              <a:rPr lang="he-IL" dirty="0"/>
              <a:t>, ומזמנת פונקציות של ה</a:t>
            </a:r>
            <a:r>
              <a:rPr lang="en-US" dirty="0"/>
              <a:t>DAL</a:t>
            </a:r>
            <a:r>
              <a:rPr lang="he-IL" dirty="0"/>
              <a:t> על מנת לבצע את הלוגיקה.</a:t>
            </a:r>
          </a:p>
        </p:txBody>
      </p:sp>
    </p:spTree>
    <p:extLst>
      <p:ext uri="{BB962C8B-B14F-4D97-AF65-F5344CB8AC3E}">
        <p14:creationId xmlns:p14="http://schemas.microsoft.com/office/powerpoint/2010/main" val="96016615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דוגמא - </a:t>
            </a:r>
            <a:r>
              <a:rPr lang="en-US" dirty="0"/>
              <a:t>UI</a:t>
            </a:r>
            <a:endParaRPr lang="he-IL" dirty="0"/>
          </a:p>
        </p:txBody>
      </p:sp>
      <p:sp>
        <p:nvSpPr>
          <p:cNvPr id="5" name="מציין מיקום תוכן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ולבסוף, שכבת ה</a:t>
            </a:r>
            <a:r>
              <a:rPr lang="en-US" dirty="0"/>
              <a:t>UI</a:t>
            </a:r>
            <a:r>
              <a:rPr lang="he-IL" dirty="0"/>
              <a:t> שמשתמשת בשכבת ה</a:t>
            </a:r>
            <a:r>
              <a:rPr lang="en-US" dirty="0"/>
              <a:t>BL</a:t>
            </a:r>
            <a:r>
              <a:rPr lang="he-IL" dirty="0"/>
              <a:t> (עפ"י החוזה), ומנהלת את התקשורת מול המשתמש.</a:t>
            </a:r>
          </a:p>
        </p:txBody>
      </p:sp>
      <p:pic>
        <p:nvPicPr>
          <p:cNvPr id="6" name="מציין מיקום תוכן 5"/>
          <p:cNvPicPr>
            <a:picLocks noChangeAspect="1"/>
          </p:cNvPicPr>
          <p:nvPr/>
        </p:nvPicPr>
        <p:blipFill rotWithShape="1">
          <a:blip r:embed="rId2"/>
          <a:srcRect l="8100" t="15713" r="38185" b="25930"/>
          <a:stretch/>
        </p:blipFill>
        <p:spPr>
          <a:xfrm>
            <a:off x="1709682" y="2728723"/>
            <a:ext cx="6233298" cy="38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591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סיכום זמני</a:t>
            </a:r>
          </a:p>
        </p:txBody>
      </p:sp>
      <p:sp>
        <p:nvSpPr>
          <p:cNvPr id="7" name="מציין מיקום תוכן 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he-IL" dirty="0"/>
              <a:t>יצרנו 3 שכבות, ושכבת נתונים.</a:t>
            </a:r>
          </a:p>
          <a:p>
            <a:r>
              <a:rPr lang="he-IL" dirty="0"/>
              <a:t>שכבת הנתונים – שכוללת אוסף של נתונים, כרגע בפרויקט אחד.</a:t>
            </a:r>
          </a:p>
          <a:p>
            <a:r>
              <a:rPr lang="he-IL" dirty="0"/>
              <a:t>שכבת ה</a:t>
            </a:r>
            <a:r>
              <a:rPr lang="en-US" dirty="0"/>
              <a:t>DAL</a:t>
            </a:r>
            <a:r>
              <a:rPr lang="he-IL" dirty="0"/>
              <a:t> – שכוללת:</a:t>
            </a:r>
          </a:p>
          <a:p>
            <a:pPr lvl="1"/>
            <a:r>
              <a:rPr lang="he-IL" dirty="0"/>
              <a:t>פרויקט </a:t>
            </a:r>
            <a:r>
              <a:rPr lang="en-US" dirty="0"/>
              <a:t>DALAPI</a:t>
            </a:r>
            <a:r>
              <a:rPr lang="he-IL" dirty="0"/>
              <a:t> – חוזה, הכולל:</a:t>
            </a:r>
          </a:p>
          <a:p>
            <a:pPr lvl="2"/>
            <a:r>
              <a:rPr lang="en-US" dirty="0" err="1"/>
              <a:t>Namesace</a:t>
            </a:r>
            <a:r>
              <a:rPr lang="en-US" dirty="0"/>
              <a:t> DO</a:t>
            </a:r>
            <a:r>
              <a:rPr lang="he-IL" dirty="0"/>
              <a:t> – חוזה הנתונים (כולל בד"כ כמה קבצי מחלקות)</a:t>
            </a:r>
          </a:p>
          <a:p>
            <a:pPr lvl="2"/>
            <a:r>
              <a:rPr lang="he-IL" dirty="0"/>
              <a:t>קובץ של </a:t>
            </a:r>
            <a:r>
              <a:rPr lang="en-US" dirty="0"/>
              <a:t>IDAL</a:t>
            </a:r>
            <a:r>
              <a:rPr lang="he-IL" dirty="0"/>
              <a:t> – חוזה השירות (ממשק)</a:t>
            </a:r>
          </a:p>
          <a:p>
            <a:pPr lvl="1"/>
            <a:r>
              <a:rPr lang="he-IL" dirty="0"/>
              <a:t>פרויקט </a:t>
            </a:r>
            <a:r>
              <a:rPr lang="en-US" dirty="0"/>
              <a:t>DAL</a:t>
            </a:r>
            <a:r>
              <a:rPr lang="he-IL" dirty="0"/>
              <a:t> – הכולל מימוש לשכבת ה</a:t>
            </a:r>
            <a:r>
              <a:rPr lang="en-US" dirty="0"/>
              <a:t>DAL</a:t>
            </a:r>
            <a:r>
              <a:rPr lang="he-IL" dirty="0"/>
              <a:t>.</a:t>
            </a:r>
          </a:p>
          <a:p>
            <a:r>
              <a:rPr lang="he-IL" dirty="0"/>
              <a:t>שכבת ה</a:t>
            </a:r>
            <a:r>
              <a:rPr lang="en-US" dirty="0"/>
              <a:t>BL</a:t>
            </a:r>
            <a:r>
              <a:rPr lang="he-IL" dirty="0"/>
              <a:t> שכוללת פרויקט אחד, הכולל:</a:t>
            </a:r>
          </a:p>
          <a:p>
            <a:pPr lvl="2"/>
            <a:r>
              <a:rPr lang="en-US" dirty="0"/>
              <a:t>Namespace BO</a:t>
            </a:r>
            <a:r>
              <a:rPr lang="he-IL" dirty="0"/>
              <a:t> – חוזה הנתונים (בד"כ כמה קבצים)</a:t>
            </a:r>
          </a:p>
          <a:p>
            <a:pPr lvl="2"/>
            <a:r>
              <a:rPr lang="he-IL" dirty="0"/>
              <a:t>קובץ של </a:t>
            </a:r>
            <a:r>
              <a:rPr lang="en-US" dirty="0"/>
              <a:t>IBL</a:t>
            </a:r>
            <a:r>
              <a:rPr lang="he-IL" dirty="0"/>
              <a:t> – חוזה השירות (ממשק)</a:t>
            </a:r>
          </a:p>
          <a:p>
            <a:r>
              <a:rPr lang="he-IL" dirty="0"/>
              <a:t>שכבת ה</a:t>
            </a:r>
            <a:r>
              <a:rPr lang="en-US" dirty="0"/>
              <a:t>UI</a:t>
            </a:r>
            <a:r>
              <a:rPr lang="he-IL" dirty="0"/>
              <a:t> שכוללת פרויקט אחד הניתן להרצה.</a:t>
            </a:r>
          </a:p>
        </p:txBody>
      </p:sp>
    </p:spTree>
    <p:extLst>
      <p:ext uri="{BB962C8B-B14F-4D97-AF65-F5344CB8AC3E}">
        <p14:creationId xmlns:p14="http://schemas.microsoft.com/office/powerpoint/2010/main" val="21351320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מה עוד?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e-IL" dirty="0"/>
              <a:t>הוספנו </a:t>
            </a:r>
            <a:r>
              <a:rPr lang="en-US" dirty="0"/>
              <a:t>using</a:t>
            </a:r>
            <a:r>
              <a:rPr lang="he-IL" dirty="0"/>
              <a:t> לפי הצורך.</a:t>
            </a:r>
          </a:p>
          <a:p>
            <a:r>
              <a:rPr lang="he-IL" dirty="0"/>
              <a:t>שכבת הנתונים </a:t>
            </a:r>
            <a:r>
              <a:rPr lang="en-US" dirty="0"/>
              <a:t>DS</a:t>
            </a:r>
            <a:r>
              <a:rPr lang="he-IL" dirty="0"/>
              <a:t> משתמשת ב </a:t>
            </a:r>
            <a:r>
              <a:rPr lang="en-US" dirty="0"/>
              <a:t>DO</a:t>
            </a:r>
            <a:r>
              <a:rPr lang="he-IL" dirty="0"/>
              <a:t> (זה סוג הנתונים שהיא מחזיקה)</a:t>
            </a:r>
          </a:p>
          <a:p>
            <a:r>
              <a:rPr lang="he-IL" dirty="0"/>
              <a:t>חוזה השירות </a:t>
            </a:r>
            <a:r>
              <a:rPr lang="en-US" dirty="0"/>
              <a:t>IDAL</a:t>
            </a:r>
            <a:r>
              <a:rPr lang="he-IL" dirty="0"/>
              <a:t> משתמש בחוזה הנתונים </a:t>
            </a:r>
            <a:r>
              <a:rPr lang="en-US" dirty="0"/>
              <a:t>DO</a:t>
            </a:r>
            <a:r>
              <a:rPr lang="he-IL" dirty="0"/>
              <a:t>.</a:t>
            </a:r>
          </a:p>
          <a:p>
            <a:r>
              <a:rPr lang="he-IL" dirty="0"/>
              <a:t>המימוש של שכבת ה</a:t>
            </a:r>
            <a:r>
              <a:rPr lang="en-US" dirty="0"/>
              <a:t>DAL</a:t>
            </a:r>
            <a:r>
              <a:rPr lang="he-IL" dirty="0"/>
              <a:t> משתמש ב </a:t>
            </a:r>
            <a:r>
              <a:rPr lang="en-US" dirty="0"/>
              <a:t>IDAL</a:t>
            </a:r>
            <a:r>
              <a:rPr lang="he-IL" dirty="0"/>
              <a:t> </a:t>
            </a:r>
            <a:r>
              <a:rPr lang="he-IL" dirty="0" err="1"/>
              <a:t>וב</a:t>
            </a:r>
            <a:r>
              <a:rPr lang="he-IL" dirty="0"/>
              <a:t> </a:t>
            </a:r>
            <a:r>
              <a:rPr lang="en-US" dirty="0"/>
              <a:t>DO</a:t>
            </a:r>
            <a:r>
              <a:rPr lang="he-IL" dirty="0"/>
              <a:t>, וכמובן בנתונים, שכרגע בשכבת </a:t>
            </a:r>
            <a:r>
              <a:rPr lang="en-US" dirty="0"/>
              <a:t>DS</a:t>
            </a:r>
            <a:r>
              <a:rPr lang="he-IL" dirty="0"/>
              <a:t>.</a:t>
            </a:r>
          </a:p>
          <a:p>
            <a:r>
              <a:rPr lang="he-IL" dirty="0"/>
              <a:t>חוזה השירות </a:t>
            </a:r>
            <a:r>
              <a:rPr lang="en-US" dirty="0"/>
              <a:t>IBL</a:t>
            </a:r>
            <a:r>
              <a:rPr lang="he-IL" dirty="0"/>
              <a:t> משתמש בחוזה הנתונים </a:t>
            </a:r>
            <a:r>
              <a:rPr lang="en-US" dirty="0"/>
              <a:t>BO</a:t>
            </a:r>
            <a:r>
              <a:rPr lang="he-IL" dirty="0"/>
              <a:t>.</a:t>
            </a:r>
          </a:p>
          <a:p>
            <a:r>
              <a:rPr lang="he-IL" dirty="0"/>
              <a:t>המימוש של ה</a:t>
            </a:r>
            <a:r>
              <a:rPr lang="en-US" dirty="0"/>
              <a:t>BL</a:t>
            </a:r>
            <a:r>
              <a:rPr lang="he-IL" dirty="0"/>
              <a:t> משתמש ב </a:t>
            </a:r>
            <a:r>
              <a:rPr lang="en-US" dirty="0"/>
              <a:t>IDAL</a:t>
            </a:r>
            <a:r>
              <a:rPr lang="he-IL" dirty="0"/>
              <a:t> </a:t>
            </a:r>
            <a:r>
              <a:rPr lang="he-IL" dirty="0" err="1"/>
              <a:t>וב</a:t>
            </a:r>
            <a:r>
              <a:rPr lang="he-IL" dirty="0"/>
              <a:t> </a:t>
            </a:r>
            <a:r>
              <a:rPr lang="en-US" dirty="0"/>
              <a:t>DO</a:t>
            </a:r>
            <a:r>
              <a:rPr lang="he-IL" dirty="0"/>
              <a:t>, וגם ב </a:t>
            </a:r>
            <a:r>
              <a:rPr lang="en-US" dirty="0"/>
              <a:t>IBL</a:t>
            </a:r>
            <a:r>
              <a:rPr lang="he-IL" dirty="0"/>
              <a:t> </a:t>
            </a:r>
            <a:r>
              <a:rPr lang="he-IL" dirty="0" err="1"/>
              <a:t>וב</a:t>
            </a:r>
            <a:r>
              <a:rPr lang="he-IL" dirty="0"/>
              <a:t> </a:t>
            </a:r>
            <a:r>
              <a:rPr lang="en-US" dirty="0"/>
              <a:t>BO</a:t>
            </a:r>
            <a:r>
              <a:rPr lang="he-IL" dirty="0"/>
              <a:t>. </a:t>
            </a:r>
          </a:p>
          <a:p>
            <a:pPr lvl="1"/>
            <a:r>
              <a:rPr lang="he-IL" dirty="0"/>
              <a:t>אופס – הוא גם צריך להכיר את המימוש של </a:t>
            </a:r>
            <a:r>
              <a:rPr lang="en-US" dirty="0"/>
              <a:t>DAL</a:t>
            </a:r>
            <a:r>
              <a:rPr lang="he-IL" dirty="0"/>
              <a:t> לצורך השורה: </a:t>
            </a:r>
            <a:r>
              <a:rPr lang="en-US" dirty="0" err="1"/>
              <a:t>IDal</a:t>
            </a:r>
            <a:r>
              <a:rPr lang="en-US" dirty="0"/>
              <a:t> dal = new </a:t>
            </a:r>
            <a:r>
              <a:rPr lang="en-US" dirty="0" err="1"/>
              <a:t>DalObject</a:t>
            </a:r>
            <a:r>
              <a:rPr lang="en-US" dirty="0"/>
              <a:t>();</a:t>
            </a:r>
            <a:endParaRPr lang="he-IL" dirty="0"/>
          </a:p>
          <a:p>
            <a:r>
              <a:rPr lang="he-IL" dirty="0"/>
              <a:t>שכבת ה </a:t>
            </a:r>
            <a:r>
              <a:rPr lang="en-US" dirty="0"/>
              <a:t>UI</a:t>
            </a:r>
            <a:r>
              <a:rPr lang="he-IL" dirty="0"/>
              <a:t> משתמשת ב </a:t>
            </a:r>
            <a:r>
              <a:rPr lang="en-US" dirty="0"/>
              <a:t>IBL</a:t>
            </a:r>
            <a:r>
              <a:rPr lang="he-IL" dirty="0"/>
              <a:t> </a:t>
            </a:r>
            <a:r>
              <a:rPr lang="he-IL" dirty="0" err="1"/>
              <a:t>וב</a:t>
            </a:r>
            <a:r>
              <a:rPr lang="he-IL" dirty="0"/>
              <a:t> </a:t>
            </a:r>
            <a:r>
              <a:rPr lang="en-US" dirty="0"/>
              <a:t>BO</a:t>
            </a:r>
            <a:r>
              <a:rPr lang="he-IL" dirty="0"/>
              <a:t>. </a:t>
            </a:r>
          </a:p>
          <a:p>
            <a:pPr lvl="1"/>
            <a:r>
              <a:rPr lang="he-IL" dirty="0"/>
              <a:t>אופס – היא גם צריכה להכיר את המימוש של </a:t>
            </a:r>
            <a:r>
              <a:rPr lang="en-US" dirty="0"/>
              <a:t>BL</a:t>
            </a:r>
            <a:r>
              <a:rPr lang="he-IL" dirty="0"/>
              <a:t> לצורך השורה: </a:t>
            </a:r>
            <a:r>
              <a:rPr lang="en-US" dirty="0" err="1"/>
              <a:t>bl</a:t>
            </a:r>
            <a:r>
              <a:rPr lang="en-US" dirty="0"/>
              <a:t> = new BlImp1();</a:t>
            </a:r>
            <a:r>
              <a:rPr lang="he-IL" dirty="0"/>
              <a:t>.</a:t>
            </a:r>
          </a:p>
          <a:p>
            <a:endParaRPr lang="he-IL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4537261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/>
              <a:t>הדגם בפועל עבור הפרויקט שנבנה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07178" y="6859674"/>
            <a:ext cx="486965" cy="323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12991954-33E4-4CAA-AE50-2368EFD030AC}" type="slidenum">
              <a:rPr lang="he-IL" smtClean="0"/>
              <a:pPr eaLnBrk="1" hangingPunct="1"/>
              <a:t>125</a:t>
            </a:fld>
            <a:endParaRPr lang="en-US"/>
          </a:p>
        </p:txBody>
      </p:sp>
      <p:sp>
        <p:nvSpPr>
          <p:cNvPr id="7" name="AutoShape 2" descr="images"/>
          <p:cNvSpPr>
            <a:spLocks noChangeAspect="1" noChangeArrowheads="1"/>
          </p:cNvSpPr>
          <p:nvPr/>
        </p:nvSpPr>
        <p:spPr bwMode="auto">
          <a:xfrm>
            <a:off x="989317" y="1269690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" name="Flowchart: Process 3"/>
          <p:cNvSpPr/>
          <p:nvPr/>
        </p:nvSpPr>
        <p:spPr bwMode="auto">
          <a:xfrm>
            <a:off x="4031606" y="2275601"/>
            <a:ext cx="1890210" cy="702078"/>
          </a:xfrm>
          <a:prstGeom prst="flowChart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unset" dir="t"/>
          </a:scene3d>
          <a:sp3d prstMaterial="metal">
            <a:bevelT w="114300" prst="artDeco"/>
            <a:bevelB w="114300" prst="artDeco"/>
          </a:sp3d>
        </p:spPr>
        <p:txBody>
          <a:bodyPr vert="horz" wrap="square" lIns="68580" tIns="34290" rIns="68580" bIns="34290" numCol="1" rtl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e-IL" b="1" dirty="0">
                <a:solidFill>
                  <a:schemeClr val="bg1"/>
                </a:solidFill>
                <a:latin typeface="Arial" charset="0"/>
                <a:cs typeface="+mj-cs"/>
              </a:rPr>
              <a:t>שכבת התצוגה</a:t>
            </a:r>
            <a:br>
              <a:rPr lang="en-US" b="1" dirty="0">
                <a:solidFill>
                  <a:schemeClr val="bg1"/>
                </a:solidFill>
                <a:latin typeface="Arial" charset="0"/>
                <a:cs typeface="+mj-cs"/>
              </a:rPr>
            </a:br>
            <a:r>
              <a:rPr lang="en-US" b="1" dirty="0">
                <a:solidFill>
                  <a:schemeClr val="bg1"/>
                </a:solidFill>
                <a:latin typeface="Arial" charset="0"/>
                <a:cs typeface="+mj-cs"/>
              </a:rPr>
              <a:t>UI</a:t>
            </a:r>
            <a:r>
              <a:rPr lang="he-IL" b="1" dirty="0">
                <a:solidFill>
                  <a:schemeClr val="bg1"/>
                </a:solidFill>
                <a:latin typeface="Arial" charset="0"/>
                <a:cs typeface="+mj-cs"/>
              </a:rPr>
              <a:t>\</a:t>
            </a:r>
            <a:r>
              <a:rPr lang="en-US" b="1" dirty="0">
                <a:solidFill>
                  <a:schemeClr val="bg1"/>
                </a:solidFill>
                <a:latin typeface="Arial" charset="0"/>
                <a:cs typeface="+mj-cs"/>
              </a:rPr>
              <a:t>PL</a:t>
            </a:r>
            <a:endParaRPr lang="he-IL" b="1" dirty="0">
              <a:solidFill>
                <a:schemeClr val="bg1"/>
              </a:solidFill>
              <a:latin typeface="Arial" charset="0"/>
              <a:cs typeface="+mj-cs"/>
            </a:endParaRPr>
          </a:p>
        </p:txBody>
      </p:sp>
      <p:sp>
        <p:nvSpPr>
          <p:cNvPr id="9" name="Flowchart: Process 8"/>
          <p:cNvSpPr/>
          <p:nvPr/>
        </p:nvSpPr>
        <p:spPr bwMode="auto">
          <a:xfrm>
            <a:off x="4031606" y="3167915"/>
            <a:ext cx="1890210" cy="702078"/>
          </a:xfrm>
          <a:prstGeom prst="flowChart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freezing" dir="t"/>
          </a:scene3d>
          <a:sp3d prstMaterial="metal">
            <a:bevelT w="114300" prst="artDeco"/>
            <a:bevelB w="114300" prst="artDeco"/>
          </a:sp3d>
        </p:spPr>
        <p:txBody>
          <a:bodyPr vert="horz" wrap="square" lIns="68580" tIns="34290" rIns="68580" bIns="34290" numCol="1" rtl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e-IL" b="1" dirty="0">
                <a:solidFill>
                  <a:schemeClr val="bg1"/>
                </a:solidFill>
                <a:latin typeface="Arial" charset="0"/>
                <a:cs typeface="+mj-cs"/>
              </a:rPr>
              <a:t>שכבת לוגיקה</a:t>
            </a:r>
            <a:br>
              <a:rPr lang="en-US" b="1" dirty="0">
                <a:solidFill>
                  <a:schemeClr val="bg1"/>
                </a:solidFill>
                <a:latin typeface="Arial" charset="0"/>
                <a:cs typeface="+mj-cs"/>
              </a:rPr>
            </a:br>
            <a:r>
              <a:rPr lang="en-US" b="1" dirty="0">
                <a:solidFill>
                  <a:schemeClr val="bg1"/>
                </a:solidFill>
                <a:latin typeface="Arial" charset="0"/>
                <a:cs typeface="+mj-cs"/>
              </a:rPr>
              <a:t>BL</a:t>
            </a:r>
            <a:endParaRPr lang="he-IL" b="1" dirty="0">
              <a:solidFill>
                <a:schemeClr val="bg1"/>
              </a:solidFill>
              <a:latin typeface="Arial" charset="0"/>
              <a:cs typeface="+mj-cs"/>
            </a:endParaRPr>
          </a:p>
        </p:txBody>
      </p:sp>
      <p:sp>
        <p:nvSpPr>
          <p:cNvPr id="10" name="Flowchart: Process 9"/>
          <p:cNvSpPr/>
          <p:nvPr/>
        </p:nvSpPr>
        <p:spPr bwMode="auto">
          <a:xfrm>
            <a:off x="4031606" y="4065761"/>
            <a:ext cx="1890210" cy="702078"/>
          </a:xfrm>
          <a:prstGeom prst="flowChart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brightRoom" dir="t"/>
          </a:scene3d>
          <a:sp3d prstMaterial="powder">
            <a:bevelT w="114300" prst="artDeco"/>
            <a:bevelB w="114300" prst="artDeco"/>
          </a:sp3d>
        </p:spPr>
        <p:txBody>
          <a:bodyPr vert="horz" wrap="square" lIns="68580" tIns="34290" rIns="68580" bIns="34290" numCol="1" rtl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e-IL" b="1" dirty="0">
                <a:solidFill>
                  <a:schemeClr val="bg1"/>
                </a:solidFill>
                <a:latin typeface="Arial" charset="0"/>
                <a:cs typeface="+mj-cs"/>
              </a:rPr>
              <a:t>שכבת [גישה]</a:t>
            </a:r>
            <a:br>
              <a:rPr lang="en-US" b="1" dirty="0">
                <a:solidFill>
                  <a:schemeClr val="bg1"/>
                </a:solidFill>
                <a:latin typeface="Arial" charset="0"/>
                <a:cs typeface="+mj-cs"/>
              </a:rPr>
            </a:br>
            <a:r>
              <a:rPr lang="he-IL" b="1" dirty="0">
                <a:solidFill>
                  <a:schemeClr val="bg1"/>
                </a:solidFill>
                <a:latin typeface="Arial" charset="0"/>
                <a:cs typeface="+mj-cs"/>
              </a:rPr>
              <a:t>לנתונים </a:t>
            </a:r>
            <a:r>
              <a:rPr lang="en-US" b="1" dirty="0">
                <a:solidFill>
                  <a:schemeClr val="bg1"/>
                </a:solidFill>
                <a:latin typeface="Arial" charset="0"/>
                <a:cs typeface="+mj-cs"/>
              </a:rPr>
              <a:t>DL\DAL</a:t>
            </a:r>
            <a:endParaRPr lang="he-IL" b="1" dirty="0">
              <a:solidFill>
                <a:schemeClr val="bg1"/>
              </a:solidFill>
              <a:latin typeface="Arial" charset="0"/>
              <a:cs typeface="+mj-cs"/>
            </a:endParaRPr>
          </a:p>
        </p:txBody>
      </p:sp>
      <p:sp>
        <p:nvSpPr>
          <p:cNvPr id="11" name="Flowchart: Magnetic Disk 4"/>
          <p:cNvSpPr/>
          <p:nvPr/>
        </p:nvSpPr>
        <p:spPr bwMode="auto">
          <a:xfrm>
            <a:off x="4409648" y="4705870"/>
            <a:ext cx="1134126" cy="648482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brightRoom" dir="t"/>
          </a:scene3d>
          <a:sp3d prstMaterial="dkEdge">
            <a:bevelT w="139700" h="139700" prst="divot"/>
            <a:bevelB w="139700" h="139700" prst="divot"/>
          </a:sp3d>
        </p:spPr>
        <p:txBody>
          <a:bodyPr vert="horz" wrap="square" lIns="68580" tIns="34290" rIns="68580" bIns="34290" numCol="1" rtl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e-IL" sz="2100" b="1" dirty="0">
                <a:solidFill>
                  <a:schemeClr val="bg1"/>
                </a:solidFill>
                <a:latin typeface="Arial" charset="0"/>
                <a:cs typeface="+mj-cs"/>
              </a:rPr>
              <a:t>נתונים</a:t>
            </a:r>
          </a:p>
        </p:txBody>
      </p:sp>
      <p:sp>
        <p:nvSpPr>
          <p:cNvPr id="12" name="Flowchart: Process 10"/>
          <p:cNvSpPr/>
          <p:nvPr/>
        </p:nvSpPr>
        <p:spPr bwMode="auto">
          <a:xfrm>
            <a:off x="3062882" y="2893226"/>
            <a:ext cx="1296144" cy="807489"/>
          </a:xfrm>
          <a:prstGeom prst="flowChartProcess">
            <a:avLst/>
          </a:prstGeom>
          <a:solidFill>
            <a:schemeClr val="accent1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isometricOffAxis2Right"/>
            <a:lightRig rig="brightRoom" dir="t"/>
          </a:scene3d>
          <a:sp3d prstMaterial="powder">
            <a:bevelT prst="convex"/>
            <a:bevelB w="114300" prst="artDeco"/>
          </a:sp3d>
        </p:spPr>
        <p:txBody>
          <a:bodyPr vert="horz" wrap="square" lIns="68580" tIns="34290" rIns="68580" bIns="34290" numCol="1" rtl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/>
                </a:solidFill>
                <a:latin typeface="Arial" charset="0"/>
                <a:cs typeface="+mj-cs"/>
              </a:rPr>
              <a:t>IBL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/>
                </a:solidFill>
                <a:latin typeface="Arial" charset="0"/>
                <a:cs typeface="+mj-cs"/>
              </a:rPr>
              <a:t>+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/>
                </a:solidFill>
                <a:latin typeface="Arial" charset="0"/>
                <a:cs typeface="+mj-cs"/>
              </a:rPr>
              <a:t>BE</a:t>
            </a:r>
            <a:r>
              <a:rPr lang="he-IL" b="1" dirty="0">
                <a:solidFill>
                  <a:schemeClr val="bg1"/>
                </a:solidFill>
                <a:latin typeface="Arial" charset="0"/>
                <a:cs typeface="+mj-cs"/>
              </a:rPr>
              <a:t> או </a:t>
            </a:r>
            <a:r>
              <a:rPr lang="en-US" b="1" dirty="0">
                <a:solidFill>
                  <a:schemeClr val="bg1"/>
                </a:solidFill>
                <a:latin typeface="Arial" charset="0"/>
                <a:cs typeface="+mj-cs"/>
              </a:rPr>
              <a:t>BO</a:t>
            </a:r>
            <a:endParaRPr lang="he-IL" b="1" dirty="0">
              <a:solidFill>
                <a:schemeClr val="bg1"/>
              </a:solidFill>
              <a:latin typeface="Arial" charset="0"/>
              <a:cs typeface="+mj-cs"/>
            </a:endParaRPr>
          </a:p>
        </p:txBody>
      </p:sp>
      <p:sp>
        <p:nvSpPr>
          <p:cNvPr id="13" name="Flowchart: Process 11"/>
          <p:cNvSpPr/>
          <p:nvPr/>
        </p:nvSpPr>
        <p:spPr bwMode="auto">
          <a:xfrm>
            <a:off x="2627450" y="3885091"/>
            <a:ext cx="1890210" cy="807489"/>
          </a:xfrm>
          <a:prstGeom prst="flowChartProcess">
            <a:avLst/>
          </a:prstGeom>
          <a:solidFill>
            <a:schemeClr val="accent1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isometricOffAxis2Right"/>
            <a:lightRig rig="brightRoom" dir="t"/>
          </a:scene3d>
          <a:sp3d prstMaterial="powder">
            <a:bevelT prst="convex"/>
            <a:bevelB w="114300" prst="artDeco"/>
          </a:sp3d>
        </p:spPr>
        <p:txBody>
          <a:bodyPr vert="horz" wrap="square" lIns="68580" tIns="34290" rIns="68580" bIns="34290" numCol="1" rtl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/>
                </a:solidFill>
                <a:latin typeface="Arial" charset="0"/>
                <a:cs typeface="+mj-cs"/>
              </a:rPr>
              <a:t>IDL</a:t>
            </a:r>
            <a:r>
              <a:rPr lang="he-IL" b="1" dirty="0">
                <a:solidFill>
                  <a:schemeClr val="bg1"/>
                </a:solidFill>
                <a:latin typeface="Arial" charset="0"/>
                <a:cs typeface="+mj-cs"/>
              </a:rPr>
              <a:t> או </a:t>
            </a:r>
            <a:r>
              <a:rPr lang="en-US" b="1" dirty="0">
                <a:solidFill>
                  <a:schemeClr val="bg1"/>
                </a:solidFill>
                <a:latin typeface="Arial" charset="0"/>
                <a:cs typeface="+mj-cs"/>
              </a:rPr>
              <a:t>IDAL</a:t>
            </a:r>
            <a:endParaRPr lang="he-IL" b="1" dirty="0">
              <a:solidFill>
                <a:schemeClr val="bg1"/>
              </a:solidFill>
              <a:latin typeface="Arial" charset="0"/>
              <a:cs typeface="+mj-cs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/>
                </a:solidFill>
                <a:latin typeface="Arial" charset="0"/>
                <a:cs typeface="+mj-cs"/>
              </a:rPr>
              <a:t>DE</a:t>
            </a:r>
            <a:r>
              <a:rPr lang="he-IL" b="1" dirty="0">
                <a:solidFill>
                  <a:schemeClr val="bg1"/>
                </a:solidFill>
                <a:latin typeface="Arial" charset="0"/>
                <a:cs typeface="+mj-cs"/>
              </a:rPr>
              <a:t> או </a:t>
            </a:r>
            <a:r>
              <a:rPr lang="en-US" b="1" dirty="0">
                <a:solidFill>
                  <a:schemeClr val="bg1"/>
                </a:solidFill>
                <a:latin typeface="Arial" charset="0"/>
                <a:cs typeface="+mj-cs"/>
              </a:rPr>
              <a:t>DO</a:t>
            </a:r>
            <a:r>
              <a:rPr lang="he-IL" b="1" dirty="0">
                <a:solidFill>
                  <a:schemeClr val="bg1"/>
                </a:solidFill>
                <a:latin typeface="Arial" charset="0"/>
                <a:cs typeface="+mj-cs"/>
              </a:rPr>
              <a:t> או </a:t>
            </a:r>
            <a:r>
              <a:rPr lang="en-US" b="1" dirty="0">
                <a:solidFill>
                  <a:schemeClr val="bg1"/>
                </a:solidFill>
                <a:latin typeface="Arial" charset="0"/>
                <a:cs typeface="+mj-cs"/>
              </a:rPr>
              <a:t>DAO</a:t>
            </a:r>
            <a:endParaRPr lang="he-IL" b="1" dirty="0">
              <a:solidFill>
                <a:schemeClr val="bg1"/>
              </a:solidFill>
              <a:latin typeface="Arial" charset="0"/>
              <a:cs typeface="+mj-cs"/>
            </a:endParaRPr>
          </a:p>
        </p:txBody>
      </p:sp>
      <p:sp>
        <p:nvSpPr>
          <p:cNvPr id="14" name="Flowchart: Process 12">
            <a:extLst>
              <a:ext uri="{FF2B5EF4-FFF2-40B4-BE49-F238E27FC236}">
                <a16:creationId xmlns:a16="http://schemas.microsoft.com/office/drawing/2014/main" id="{48929E40-BC32-48F8-9640-3E87E8F3FDEC}"/>
              </a:ext>
            </a:extLst>
          </p:cNvPr>
          <p:cNvSpPr/>
          <p:nvPr/>
        </p:nvSpPr>
        <p:spPr bwMode="auto">
          <a:xfrm>
            <a:off x="2414810" y="3291301"/>
            <a:ext cx="1296144" cy="339674"/>
          </a:xfrm>
          <a:prstGeom prst="flowChartProcess">
            <a:avLst/>
          </a:prstGeom>
          <a:solidFill>
            <a:schemeClr val="accent1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isometricOffAxis2Right"/>
            <a:lightRig rig="brightRoom" dir="t"/>
          </a:scene3d>
          <a:sp3d prstMaterial="powder">
            <a:bevelT prst="convex"/>
            <a:bevelB w="114300" prst="artDeco"/>
          </a:sp3d>
        </p:spPr>
        <p:txBody>
          <a:bodyPr vert="horz" wrap="square" lIns="68580" tIns="34290" rIns="68580" bIns="34290" numCol="1" rtl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/>
                </a:solidFill>
                <a:latin typeface="Arial" charset="0"/>
                <a:cs typeface="+mj-cs"/>
              </a:rPr>
              <a:t>BL factory</a:t>
            </a:r>
            <a:endParaRPr lang="he-IL" b="1" dirty="0">
              <a:solidFill>
                <a:schemeClr val="bg1"/>
              </a:solidFill>
              <a:latin typeface="Arial" charset="0"/>
              <a:cs typeface="+mj-cs"/>
            </a:endParaRPr>
          </a:p>
        </p:txBody>
      </p:sp>
      <p:sp>
        <p:nvSpPr>
          <p:cNvPr id="15" name="Flowchart: Process 13">
            <a:extLst>
              <a:ext uri="{FF2B5EF4-FFF2-40B4-BE49-F238E27FC236}">
                <a16:creationId xmlns:a16="http://schemas.microsoft.com/office/drawing/2014/main" id="{614E7C6B-0EA2-4F86-8875-D066A616B60E}"/>
              </a:ext>
            </a:extLst>
          </p:cNvPr>
          <p:cNvSpPr/>
          <p:nvPr/>
        </p:nvSpPr>
        <p:spPr bwMode="auto">
          <a:xfrm>
            <a:off x="2121854" y="4390536"/>
            <a:ext cx="1296144" cy="339674"/>
          </a:xfrm>
          <a:prstGeom prst="flowChartProcess">
            <a:avLst/>
          </a:prstGeom>
          <a:solidFill>
            <a:schemeClr val="accent1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isometricOffAxis2Right"/>
            <a:lightRig rig="brightRoom" dir="t"/>
          </a:scene3d>
          <a:sp3d prstMaterial="powder">
            <a:bevelT prst="convex"/>
            <a:bevelB w="114300" prst="artDeco"/>
          </a:sp3d>
        </p:spPr>
        <p:txBody>
          <a:bodyPr vert="horz" wrap="square" lIns="68580" tIns="34290" rIns="68580" bIns="34290" numCol="1" rtl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/>
                </a:solidFill>
                <a:latin typeface="Arial" charset="0"/>
                <a:cs typeface="+mj-cs"/>
              </a:rPr>
              <a:t>DL factory</a:t>
            </a:r>
            <a:endParaRPr lang="he-IL" b="1" dirty="0">
              <a:solidFill>
                <a:schemeClr val="bg1"/>
              </a:solidFill>
              <a:latin typeface="Arial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53312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שכבת ה</a:t>
            </a:r>
            <a:r>
              <a:rPr lang="en-US" dirty="0"/>
              <a:t>DAL</a:t>
            </a:r>
            <a:endParaRPr lang="he-IL" dirty="0"/>
          </a:p>
        </p:txBody>
      </p:sp>
      <p:sp>
        <p:nvSpPr>
          <p:cNvPr id="5" name="כותרת משנה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559680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סיכום זמני – שכבת </a:t>
            </a:r>
            <a:r>
              <a:rPr lang="en-US" dirty="0"/>
              <a:t>BL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e-IL" dirty="0"/>
              <a:t>לשכבת ה</a:t>
            </a:r>
            <a:r>
              <a:rPr lang="en-US" dirty="0"/>
              <a:t>BL</a:t>
            </a:r>
            <a:r>
              <a:rPr lang="he-IL" dirty="0"/>
              <a:t> לא אמורים להיות מימושים מרובים</a:t>
            </a:r>
          </a:p>
          <a:p>
            <a:pPr lvl="1"/>
            <a:r>
              <a:rPr lang="he-IL" dirty="0"/>
              <a:t>היא בעצם הלב של המערכת, וקובעת את ביצועיה.</a:t>
            </a:r>
          </a:p>
          <a:p>
            <a:r>
              <a:rPr lang="he-IL" dirty="0"/>
              <a:t>לכן – מומלץ להחזיק את כל חלקיה בפרויקט אחד</a:t>
            </a:r>
          </a:p>
          <a:p>
            <a:r>
              <a:rPr lang="he-IL" dirty="0"/>
              <a:t>על מנת להפריד בין </a:t>
            </a:r>
            <a:r>
              <a:rPr lang="en-US" dirty="0"/>
              <a:t>API</a:t>
            </a:r>
            <a:r>
              <a:rPr lang="he-IL" dirty="0"/>
              <a:t> למימוש, מומלץ לחלק את השכבה למרחבי שמות שונים:</a:t>
            </a:r>
          </a:p>
          <a:p>
            <a:pPr lvl="1"/>
            <a:r>
              <a:rPr lang="he-IL" dirty="0"/>
              <a:t>מרחב השמות </a:t>
            </a:r>
            <a:r>
              <a:rPr lang="en-US" dirty="0" err="1"/>
              <a:t>BlApi</a:t>
            </a:r>
            <a:r>
              <a:rPr lang="he-IL" dirty="0"/>
              <a:t> יכיל את הממשק </a:t>
            </a:r>
            <a:r>
              <a:rPr lang="en-US" dirty="0" err="1"/>
              <a:t>IBl</a:t>
            </a:r>
            <a:r>
              <a:rPr lang="he-IL" dirty="0"/>
              <a:t> </a:t>
            </a:r>
            <a:r>
              <a:rPr lang="he-IL" dirty="0">
                <a:solidFill>
                  <a:schemeClr val="bg1">
                    <a:lumMod val="85000"/>
                  </a:schemeClr>
                </a:solidFill>
              </a:rPr>
              <a:t>ואת מחלקת היצירה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BlFactory</a:t>
            </a:r>
            <a:r>
              <a:rPr lang="he-IL" dirty="0"/>
              <a:t> (עם הרשאות </a:t>
            </a:r>
            <a:r>
              <a:rPr lang="en-US" dirty="0"/>
              <a:t>public</a:t>
            </a:r>
            <a:r>
              <a:rPr lang="he-IL" dirty="0"/>
              <a:t>)</a:t>
            </a:r>
          </a:p>
          <a:p>
            <a:pPr lvl="1"/>
            <a:r>
              <a:rPr lang="he-IL" dirty="0"/>
              <a:t>מרחב השמות </a:t>
            </a:r>
            <a:r>
              <a:rPr lang="en-US" dirty="0"/>
              <a:t>BO</a:t>
            </a:r>
            <a:r>
              <a:rPr lang="he-IL" dirty="0"/>
              <a:t> יכיל את הגדרות כל </a:t>
            </a:r>
            <a:r>
              <a:rPr lang="he-IL" dirty="0" err="1"/>
              <a:t>היישויות</a:t>
            </a:r>
            <a:r>
              <a:rPr lang="he-IL" dirty="0"/>
              <a:t> של חוזה הנתונים של השכבה (עם הרשאות </a:t>
            </a:r>
            <a:r>
              <a:rPr lang="en-US" dirty="0"/>
              <a:t>public</a:t>
            </a:r>
            <a:r>
              <a:rPr lang="he-IL" dirty="0"/>
              <a:t>)</a:t>
            </a:r>
          </a:p>
          <a:p>
            <a:pPr lvl="1"/>
            <a:r>
              <a:rPr lang="he-IL" dirty="0"/>
              <a:t>מרחב השמות </a:t>
            </a:r>
            <a:r>
              <a:rPr lang="en-US" dirty="0"/>
              <a:t>BL</a:t>
            </a:r>
            <a:r>
              <a:rPr lang="he-IL" dirty="0"/>
              <a:t> יכיל את המימוש של השכבה כולל כל המחלקות הפנימיות הדרושות למימוש הפונקציונליות של השכבה (ללא הרשאות – כלומר הרשאת </a:t>
            </a:r>
            <a:r>
              <a:rPr lang="en-US" dirty="0"/>
              <a:t>internal</a:t>
            </a:r>
            <a:r>
              <a:rPr lang="he-IL" dirty="0"/>
              <a:t>)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3685786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סיכום זמני – שכבת </a:t>
            </a:r>
            <a:r>
              <a:rPr lang="en-US" dirty="0"/>
              <a:t>DAL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לשכבת </a:t>
            </a:r>
            <a:r>
              <a:rPr lang="en-US" dirty="0"/>
              <a:t>DL</a:t>
            </a:r>
            <a:r>
              <a:rPr lang="he-IL" dirty="0"/>
              <a:t> ניתן ליצור מספר מימושים שונים, לפי סוג בסיס הנתונים שבו משתמשים. לכן, מומלץ להחזיק את כל חלקיה בפרויקט נפרדים</a:t>
            </a:r>
          </a:p>
          <a:p>
            <a:pPr lvl="1"/>
            <a:r>
              <a:rPr lang="he-IL" sz="1875" dirty="0"/>
              <a:t>פרויקט </a:t>
            </a:r>
            <a:r>
              <a:rPr lang="en-US" sz="1875" dirty="0" err="1"/>
              <a:t>DlFacade</a:t>
            </a:r>
            <a:r>
              <a:rPr lang="he-IL" sz="1875" dirty="0"/>
              <a:t>, הכולל את מרחבי השמות הבאים:</a:t>
            </a:r>
          </a:p>
          <a:p>
            <a:pPr lvl="2"/>
            <a:r>
              <a:rPr lang="he-IL" sz="18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מרחב שמות </a:t>
            </a:r>
            <a:r>
              <a:rPr lang="en-US" sz="18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DlApi</a:t>
            </a:r>
            <a:r>
              <a:rPr lang="he-IL" sz="18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עם חוזה שרות (ממשק) </a:t>
            </a:r>
            <a:r>
              <a:rPr lang="en-US" sz="18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Idal</a:t>
            </a:r>
            <a:r>
              <a:rPr lang="he-IL" sz="18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e-IL" sz="1875" dirty="0">
                <a:solidFill>
                  <a:schemeClr val="bg1">
                    <a:lumMod val="85000"/>
                  </a:schemeClr>
                </a:solidFill>
              </a:rPr>
              <a:t>ומחלקת היצירה</a:t>
            </a:r>
          </a:p>
          <a:p>
            <a:pPr lvl="2"/>
            <a:r>
              <a:rPr lang="he-IL" sz="18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מרחב שמות </a:t>
            </a:r>
            <a:r>
              <a:rPr lang="en-US" sz="18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</a:t>
            </a:r>
            <a:r>
              <a:rPr lang="he-IL" sz="18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שיכיל את כל הגדרות </a:t>
            </a:r>
            <a:r>
              <a:rPr lang="he-IL" sz="18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היישויות</a:t>
            </a:r>
            <a:r>
              <a:rPr lang="he-IL" sz="18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של חוזה נתונים של השכבה (כל ההגדרות </a:t>
            </a:r>
            <a:r>
              <a:rPr lang="en-US" sz="18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public</a:t>
            </a:r>
            <a:r>
              <a:rPr lang="he-IL" sz="18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205740" lvl="1" indent="-205740">
              <a:spcBef>
                <a:spcPts val="450"/>
              </a:spcBef>
              <a:buClr>
                <a:schemeClr val="tx2"/>
              </a:buClr>
              <a:buSzPct val="73000"/>
              <a:buFont typeface="Wingdings 2"/>
              <a:buChar char=""/>
            </a:pPr>
            <a:r>
              <a:rPr lang="he-IL" sz="1950" dirty="0">
                <a:solidFill>
                  <a:schemeClr val="tx1"/>
                </a:solidFill>
              </a:rPr>
              <a:t>פרויקטים נפרדים לכל אחד מהמימושים – כולם עם מרחב שמות </a:t>
            </a:r>
            <a:r>
              <a:rPr lang="en-US" sz="1950" dirty="0">
                <a:solidFill>
                  <a:schemeClr val="tx1"/>
                </a:solidFill>
              </a:rPr>
              <a:t>DL</a:t>
            </a:r>
            <a:endParaRPr lang="he-IL" sz="1950" dirty="0">
              <a:solidFill>
                <a:schemeClr val="tx1"/>
              </a:solidFill>
            </a:endParaRPr>
          </a:p>
          <a:p>
            <a:pPr lvl="1"/>
            <a:r>
              <a:rPr lang="he-IL" sz="1875" dirty="0"/>
              <a:t>למשל: </a:t>
            </a:r>
            <a:r>
              <a:rPr lang="en-US" sz="1875" dirty="0" err="1"/>
              <a:t>DlObject</a:t>
            </a:r>
            <a:r>
              <a:rPr lang="he-IL" sz="1875" dirty="0"/>
              <a:t>, </a:t>
            </a:r>
            <a:r>
              <a:rPr lang="en-US" sz="1875" dirty="0" err="1"/>
              <a:t>DlXml</a:t>
            </a:r>
            <a:r>
              <a:rPr lang="he-IL" sz="1875" dirty="0"/>
              <a:t>, וכו'</a:t>
            </a:r>
          </a:p>
          <a:p>
            <a:pPr lvl="1"/>
            <a:r>
              <a:rPr lang="he-IL" sz="1875" dirty="0" err="1"/>
              <a:t>בפרויקטי</a:t>
            </a:r>
            <a:r>
              <a:rPr lang="he-IL" sz="1875" dirty="0"/>
              <a:t> המימושים הכול יוגדר ללא הרשאות (=</a:t>
            </a:r>
            <a:r>
              <a:rPr lang="en-US" sz="1875" dirty="0"/>
              <a:t>internal</a:t>
            </a:r>
            <a:r>
              <a:rPr lang="he-IL" sz="1875" dirty="0"/>
              <a:t>)</a:t>
            </a:r>
          </a:p>
          <a:p>
            <a:pPr lvl="1"/>
            <a:r>
              <a:rPr lang="he-IL" sz="1875" dirty="0"/>
              <a:t>עבור </a:t>
            </a:r>
            <a:r>
              <a:rPr lang="en-US" sz="1875" dirty="0" err="1"/>
              <a:t>DlObject</a:t>
            </a:r>
            <a:r>
              <a:rPr lang="he-IL" sz="1875" dirty="0"/>
              <a:t> יוגדר פרויקט נוסף- </a:t>
            </a:r>
            <a:r>
              <a:rPr lang="en-US" sz="1875" dirty="0"/>
              <a:t>DS</a:t>
            </a:r>
            <a:r>
              <a:rPr lang="he-IL" sz="1875" dirty="0"/>
              <a:t> (</a:t>
            </a:r>
            <a:r>
              <a:rPr lang="en-US" sz="1875" dirty="0" err="1"/>
              <a:t>DataSource</a:t>
            </a:r>
            <a:r>
              <a:rPr lang="he-IL" sz="1875" dirty="0"/>
              <a:t>) ובו רשימות עבור כל </a:t>
            </a:r>
            <a:r>
              <a:rPr lang="he-IL" sz="1875" dirty="0" err="1"/>
              <a:t>היישויות</a:t>
            </a:r>
            <a:r>
              <a:rPr lang="he-IL" sz="1875" dirty="0"/>
              <a:t> (לפי </a:t>
            </a:r>
            <a:r>
              <a:rPr lang="en-US" sz="1875" dirty="0"/>
              <a:t>DO</a:t>
            </a:r>
            <a:r>
              <a:rPr lang="he-IL" sz="1875" dirty="0"/>
              <a:t>). הרשימות יאותחלו עם ערכים כך שלא יהיה צורך ליצור מחדש נתונים בכל הרצה.</a:t>
            </a:r>
            <a:endParaRPr lang="en-US" sz="1875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7901705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80D5A8-C7E2-B2CE-250E-B150F84F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e-IL" dirty="0"/>
              <a:t>בקשות בסיסיות משכבת הנתונים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E1F3DB-FCB2-6110-9B17-70EEB9386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sz="2400" dirty="0"/>
              <a:t>לכל ישות נתונים (אובייקט) בשכבת ה </a:t>
            </a:r>
            <a:r>
              <a:rPr lang="en-US" sz="2400" dirty="0"/>
              <a:t>DAL</a:t>
            </a:r>
            <a:r>
              <a:rPr lang="he-IL" sz="2400" dirty="0"/>
              <a:t> נגדיר לפחות את המתודות הבאות: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dirty="0"/>
              <a:t>reate</a:t>
            </a:r>
            <a:r>
              <a:rPr lang="he-IL" sz="2000" dirty="0"/>
              <a:t> – הוספה </a:t>
            </a:r>
            <a:r>
              <a:rPr lang="en-US" sz="2000" dirty="0"/>
              <a:t>(Add)</a:t>
            </a:r>
            <a:r>
              <a:rPr lang="he-IL" sz="2000" dirty="0"/>
              <a:t> של ישות חדשה מאותו טיפוס</a:t>
            </a:r>
            <a:endParaRPr lang="en-US" sz="2000" dirty="0"/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R</a:t>
            </a:r>
            <a:r>
              <a:rPr lang="en-US" sz="2000" dirty="0"/>
              <a:t>equest</a:t>
            </a:r>
            <a:r>
              <a:rPr lang="he-IL" sz="2000" dirty="0"/>
              <a:t> – קבלה </a:t>
            </a:r>
            <a:r>
              <a:rPr lang="en-US" sz="2000" dirty="0"/>
              <a:t>(Get)</a:t>
            </a:r>
            <a:r>
              <a:rPr lang="he-IL" sz="2000" dirty="0"/>
              <a:t> של ישות קיימת מאותו טיפוס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U</a:t>
            </a:r>
            <a:r>
              <a:rPr lang="en-US" sz="2000" dirty="0"/>
              <a:t>pdate</a:t>
            </a:r>
            <a:r>
              <a:rPr lang="he-IL" sz="2000" dirty="0"/>
              <a:t> – עדכון של ישות קיימת מאותו טיפוס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</a:t>
            </a:r>
            <a:r>
              <a:rPr lang="en-US" sz="2000" dirty="0"/>
              <a:t>elete</a:t>
            </a:r>
            <a:r>
              <a:rPr lang="he-IL" sz="2000" dirty="0"/>
              <a:t> – מחיקה </a:t>
            </a:r>
            <a:r>
              <a:rPr lang="en-US" sz="2000" dirty="0"/>
              <a:t>(Delete)</a:t>
            </a:r>
            <a:r>
              <a:rPr lang="he-IL" sz="2000" dirty="0"/>
              <a:t> של ישות קיימת מאותו טיפוס</a:t>
            </a:r>
          </a:p>
          <a:p>
            <a:r>
              <a:rPr lang="he-IL" sz="2400" dirty="0"/>
              <a:t>וגם:</a:t>
            </a:r>
          </a:p>
          <a:p>
            <a:pPr lvl="1"/>
            <a:r>
              <a:rPr lang="he-IL" sz="2000" dirty="0"/>
              <a:t>החזרת אוסף כל הישויות מאותו טיפוס</a:t>
            </a:r>
          </a:p>
          <a:p>
            <a:pPr lvl="1"/>
            <a:r>
              <a:rPr lang="he-IL" sz="2000" dirty="0"/>
              <a:t>החזרת אוסף כל הישויות מאותו טיפוס שעומדות בתנאי מסוים</a:t>
            </a:r>
            <a:endParaRPr lang="he-IL" sz="1600" dirty="0"/>
          </a:p>
          <a:p>
            <a:r>
              <a:rPr lang="he-IL" sz="2000" dirty="0"/>
              <a:t>ניתן להוסיף בקשות נוספות ...</a:t>
            </a:r>
            <a:endParaRPr lang="en-US" sz="2000" dirty="0"/>
          </a:p>
          <a:p>
            <a:endParaRPr lang="he-IL" sz="2000" dirty="0"/>
          </a:p>
          <a:p>
            <a:endParaRPr lang="en-US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dirty="0"/>
              <a:t>שקף מס  </a:t>
            </a:r>
            <a:endParaRPr lang="en-US" dirty="0"/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417910" indent="-160735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642938" indent="-128588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900113" indent="-128588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1157288" indent="-128588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1414463" indent="-1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1671638" indent="-1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1928813" indent="-1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2185988" indent="-1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12991954-33E4-4CAA-AE50-2368EFD030AC}" type="slidenum">
              <a:rPr lang="he-IL" smtClean="0"/>
              <a:pPr eaLnBrk="1" hangingPunct="1"/>
              <a:t>129</a:t>
            </a:fld>
            <a:endParaRPr lang="en-US"/>
          </a:p>
        </p:txBody>
      </p:sp>
      <p:sp>
        <p:nvSpPr>
          <p:cNvPr id="3" name="AutoShape 2" descr="images"/>
          <p:cNvSpPr>
            <a:spLocks noChangeAspect="1" noChangeArrowheads="1"/>
          </p:cNvSpPr>
          <p:nvPr/>
        </p:nvSpPr>
        <p:spPr bwMode="auto">
          <a:xfrm>
            <a:off x="2087761" y="1418928"/>
            <a:ext cx="171450" cy="17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pic>
        <p:nvPicPr>
          <p:cNvPr id="1026" name="Picture 2" descr="Learn CRUD Operations in JavaScript by Building TODO APP">
            <a:extLst>
              <a:ext uri="{FF2B5EF4-FFF2-40B4-BE49-F238E27FC236}">
                <a16:creationId xmlns:a16="http://schemas.microsoft.com/office/drawing/2014/main" id="{9F831489-6636-6768-E558-00A1C62AA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6" t="8063" r="21650" b="8001"/>
          <a:stretch/>
        </p:blipFill>
        <p:spPr bwMode="auto">
          <a:xfrm>
            <a:off x="899591" y="5137044"/>
            <a:ext cx="1872209" cy="15168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5145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מחלקה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מחלקה היא באופן טבעי מטיפוס הפניה – כלומר מאוחסנת בערימה(</a:t>
            </a:r>
            <a:r>
              <a:rPr lang="en-US" dirty="0"/>
              <a:t>heap</a:t>
            </a:r>
            <a:r>
              <a:rPr lang="he-IL" dirty="0"/>
              <a:t>).</a:t>
            </a:r>
          </a:p>
          <a:p>
            <a:pPr lvl="1"/>
            <a:r>
              <a:rPr lang="he-IL" dirty="0"/>
              <a:t>כזכור, הפניה דומה למצביע, אך באופן ששקוף למשתמש.</a:t>
            </a:r>
          </a:p>
          <a:p>
            <a:r>
              <a:rPr lang="he-IL" dirty="0"/>
              <a:t>יש לאתחל כל מופע שמצהירים עליו ע"י </a:t>
            </a:r>
            <a:r>
              <a:rPr lang="en-US" dirty="0"/>
              <a:t>new</a:t>
            </a:r>
            <a:r>
              <a:rPr lang="he-IL" dirty="0"/>
              <a:t>. אחרת לא יוקצה זיכרון (יאותחל ב</a:t>
            </a:r>
            <a:r>
              <a:rPr lang="en-US" dirty="0"/>
              <a:t>null</a:t>
            </a:r>
            <a:r>
              <a:rPr lang="he-IL" dirty="0"/>
              <a:t>).</a:t>
            </a:r>
          </a:p>
          <a:p>
            <a:r>
              <a:rPr lang="he-IL" dirty="0"/>
              <a:t>לכן, השמה למשל – תהיה בהעתקה רדודה, כך שאח"כ יש שני מצביעים לאותה כתובת בזיכרון.</a:t>
            </a:r>
          </a:p>
          <a:p>
            <a:r>
              <a:rPr lang="he-IL" dirty="0"/>
              <a:t>אין זה תפקידינו להפעיל אוסף אשפה, ואין דרך לדעת מתי יופעל.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5157193"/>
            <a:ext cx="1226635" cy="1728192"/>
          </a:xfrm>
          <a:prstGeom prst="rect">
            <a:avLst/>
          </a:prstGeom>
        </p:spPr>
      </p:pic>
      <p:sp>
        <p:nvSpPr>
          <p:cNvPr id="5" name="הסבר מלבני מעוגל 17"/>
          <p:cNvSpPr/>
          <p:nvPr/>
        </p:nvSpPr>
        <p:spPr bwMode="auto">
          <a:xfrm flipH="1">
            <a:off x="1259632" y="5517232"/>
            <a:ext cx="5408782" cy="1152128"/>
          </a:xfrm>
          <a:prstGeom prst="wedgeRoundRectCallout">
            <a:avLst>
              <a:gd name="adj1" fmla="val -76523"/>
              <a:gd name="adj2" fmla="val -29865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he-IL" sz="2400" dirty="0">
                <a:solidFill>
                  <a:srgbClr val="000000"/>
                </a:solidFill>
              </a:rPr>
              <a:t>ב-</a:t>
            </a:r>
            <a:r>
              <a:rPr lang="en-US" sz="2400" dirty="0">
                <a:solidFill>
                  <a:srgbClr val="000000"/>
                </a:solidFill>
              </a:rPr>
              <a:t>C#</a:t>
            </a:r>
            <a:r>
              <a:rPr lang="he-IL" sz="2400" dirty="0">
                <a:solidFill>
                  <a:srgbClr val="000000"/>
                </a:solidFill>
              </a:rPr>
              <a:t> קיימים רק משתני הפניה. מצביעים הם חלק מהתחום ה"לא בטוח" (</a:t>
            </a:r>
            <a:r>
              <a:rPr lang="en-US" sz="2400" dirty="0">
                <a:solidFill>
                  <a:srgbClr val="000000"/>
                </a:solidFill>
              </a:rPr>
              <a:t>unsafe</a:t>
            </a:r>
            <a:r>
              <a:rPr lang="he-IL" sz="2400" dirty="0">
                <a:solidFill>
                  <a:srgbClr val="000000"/>
                </a:solidFill>
              </a:rPr>
              <a:t>) ו</a:t>
            </a:r>
            <a:r>
              <a:rPr lang="he-IL" sz="2400" b="1" dirty="0">
                <a:solidFill>
                  <a:srgbClr val="FF0000"/>
                </a:solidFill>
              </a:rPr>
              <a:t>לא בקורס שלנו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51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3D2D39E-F3DD-377B-7B4A-FF2CE897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בקשות </a:t>
            </a:r>
            <a:r>
              <a:rPr lang="en-US" dirty="0"/>
              <a:t>CRUD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16387AA-183E-B9BC-7B1B-6E3CD0A69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</a:t>
            </a:r>
            <a:r>
              <a:rPr lang="he-IL" dirty="0"/>
              <a:t> – כדי ליצור רשומה חדשה, אנו צריכים ליצור אותה (</a:t>
            </a:r>
            <a:r>
              <a:rPr lang="en-US" dirty="0"/>
              <a:t>new</a:t>
            </a:r>
            <a:r>
              <a:rPr lang="he-IL" dirty="0"/>
              <a:t>) ואז להוסיף אותה למבנה הנתונים</a:t>
            </a:r>
          </a:p>
          <a:p>
            <a:pPr lvl="1"/>
            <a:r>
              <a:rPr lang="he-IL" dirty="0"/>
              <a:t>לכל מבנה נתונים יש פעולת הוספה. למשל: </a:t>
            </a:r>
            <a:r>
              <a:rPr lang="en-US" dirty="0"/>
              <a:t>add</a:t>
            </a:r>
            <a:endParaRPr lang="he-IL" dirty="0"/>
          </a:p>
          <a:p>
            <a:pPr lvl="1"/>
            <a:r>
              <a:rPr lang="he-IL" dirty="0"/>
              <a:t>כמובן – אם הרשומה </a:t>
            </a:r>
            <a:r>
              <a:rPr lang="he-IL"/>
              <a:t>כבר קיימת, יש לזרוק חריגה.</a:t>
            </a:r>
            <a:endParaRPr lang="he-IL" dirty="0"/>
          </a:p>
          <a:p>
            <a:r>
              <a:rPr lang="en-US" dirty="0"/>
              <a:t>Request</a:t>
            </a:r>
            <a:r>
              <a:rPr lang="he-IL" dirty="0"/>
              <a:t> – כדי לקבל נתונים של רשומה, יש לחפש אותה במבנה הנתונים, ולהחזיר עותק של האיבר.</a:t>
            </a:r>
          </a:p>
          <a:p>
            <a:pPr lvl="1"/>
            <a:r>
              <a:rPr lang="en-US" dirty="0" err="1"/>
              <a:t>GetByID</a:t>
            </a:r>
            <a:r>
              <a:rPr lang="he-IL" dirty="0"/>
              <a:t> – תקבל מספר מזהה (מפתח) ותחזיר את הרשומה מתאימה</a:t>
            </a:r>
          </a:p>
          <a:p>
            <a:pPr lvl="1"/>
            <a:r>
              <a:rPr lang="en-US" dirty="0" err="1"/>
              <a:t>GetAll</a:t>
            </a:r>
            <a:r>
              <a:rPr lang="he-IL" dirty="0"/>
              <a:t> – תחזיר את כל הרשומות (עותק של מבנה הנתונים המקורי)</a:t>
            </a:r>
          </a:p>
          <a:p>
            <a:pPr lvl="1"/>
            <a:r>
              <a:rPr lang="he-IL" dirty="0"/>
              <a:t>ניתן להוסיף עוד בקשות מיוחדות, לפי הצורך. למשל - בהמשך נוסיף מתודה שתקבל תנאי, ותחזיר את כל האיברים שעומדים בתנאי.</a:t>
            </a:r>
          </a:p>
          <a:p>
            <a:pPr lvl="1"/>
            <a:r>
              <a:rPr lang="he-IL" dirty="0"/>
              <a:t>לכל מבנה נתונים, יש כמובן מתודת חיפוש.</a:t>
            </a:r>
          </a:p>
          <a:p>
            <a:pPr lvl="1"/>
            <a:r>
              <a:rPr lang="he-IL" dirty="0"/>
              <a:t>אם האיבר לא נמצא – יש לזרוק חריגה, כמובן.</a:t>
            </a:r>
          </a:p>
        </p:txBody>
      </p:sp>
    </p:spTree>
    <p:extLst>
      <p:ext uri="{BB962C8B-B14F-4D97-AF65-F5344CB8AC3E}">
        <p14:creationId xmlns:p14="http://schemas.microsoft.com/office/powerpoint/2010/main" val="26156626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2BDB4C4-4437-9FC4-4D48-D5218E533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בקשות </a:t>
            </a:r>
            <a:r>
              <a:rPr lang="en-US" dirty="0"/>
              <a:t>CRUD</a:t>
            </a:r>
            <a:r>
              <a:rPr lang="he-IL" dirty="0"/>
              <a:t> - המשך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0B1C4B4-B96B-2E76-0FBC-3D93141BC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</a:t>
            </a:r>
            <a:r>
              <a:rPr lang="he-IL" dirty="0"/>
              <a:t> – כדי לעדכן רשומה, נבצע את התהליך הבא: נחפש את הרשומה, נמחק אותה, ונכניס רשומה מעודכנת.</a:t>
            </a:r>
          </a:p>
          <a:p>
            <a:pPr lvl="1"/>
            <a:r>
              <a:rPr lang="he-IL" dirty="0"/>
              <a:t>למעשה – פעולה זו נעזרת בכל פעולות ה</a:t>
            </a:r>
            <a:r>
              <a:rPr lang="en-US" dirty="0"/>
              <a:t>crud</a:t>
            </a:r>
            <a:r>
              <a:rPr lang="he-IL" dirty="0"/>
              <a:t> האחרות.</a:t>
            </a:r>
          </a:p>
          <a:p>
            <a:pPr lvl="1"/>
            <a:r>
              <a:rPr lang="he-IL" dirty="0"/>
              <a:t>גם כאן – אם הרשומה לא נמצאת, תיזרק חריגה.</a:t>
            </a:r>
          </a:p>
          <a:p>
            <a:r>
              <a:rPr lang="en-US" dirty="0"/>
              <a:t>Delete</a:t>
            </a:r>
            <a:r>
              <a:rPr lang="he-IL" dirty="0"/>
              <a:t> – כדי למחוק רשומה, צריך עקרונית לחפש אותה ואז להוריד אותה ממבנה הנתונים</a:t>
            </a:r>
          </a:p>
          <a:p>
            <a:pPr lvl="1"/>
            <a:r>
              <a:rPr lang="he-IL" dirty="0"/>
              <a:t>למעשה – למבני הנתונים הקיימים יש פונקציית מחיקה שכבר מחפשת ומוחקת.</a:t>
            </a:r>
          </a:p>
          <a:p>
            <a:pPr lvl="1"/>
            <a:r>
              <a:rPr lang="he-IL" dirty="0"/>
              <a:t>כמובן – אם הרשומה לא נמצאת, יש לזרוק חריגה.</a:t>
            </a:r>
          </a:p>
        </p:txBody>
      </p:sp>
    </p:spTree>
    <p:extLst>
      <p:ext uri="{BB962C8B-B14F-4D97-AF65-F5344CB8AC3E}">
        <p14:creationId xmlns:p14="http://schemas.microsoft.com/office/powerpoint/2010/main" val="245226725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תרגיל בית מספר 1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sz="2800" kern="0" dirty="0">
                <a:latin typeface="Arial" pitchFamily="34" charset="0"/>
              </a:rPr>
              <a:t>עבודה בזוגות</a:t>
            </a:r>
          </a:p>
          <a:p>
            <a:pPr lvl="1"/>
            <a:r>
              <a:rPr lang="he-IL" sz="25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כמובן – ב</a:t>
            </a:r>
            <a:r>
              <a:rPr lang="en-US" sz="25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GIT</a:t>
            </a:r>
            <a:endParaRPr lang="he-IL" sz="25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  <a:p>
            <a:pPr lvl="1"/>
            <a:r>
              <a:rPr lang="he-IL" sz="25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בתוך המאגר המשותף שיצרתן</a:t>
            </a:r>
          </a:p>
          <a:p>
            <a:r>
              <a:rPr lang="he-IL" sz="2800" kern="0" dirty="0">
                <a:latin typeface="Arial" pitchFamily="34" charset="0"/>
              </a:rPr>
              <a:t>לא לשכוח להקפיד על שמות הפרויקטים</a:t>
            </a:r>
          </a:p>
          <a:p>
            <a:pPr lvl="1"/>
            <a:r>
              <a:rPr lang="en-US" sz="2500" kern="0" dirty="0" err="1">
                <a:latin typeface="Arial" pitchFamily="34" charset="0"/>
              </a:rPr>
              <a:t>xxxx</a:t>
            </a:r>
            <a:r>
              <a:rPr lang="he-IL" sz="2500" kern="0" dirty="0">
                <a:latin typeface="Arial" pitchFamily="34" charset="0"/>
              </a:rPr>
              <a:t> ו-</a:t>
            </a:r>
            <a:r>
              <a:rPr lang="en-US" sz="2500" kern="0" dirty="0" err="1">
                <a:latin typeface="Arial" pitchFamily="34" charset="0"/>
              </a:rPr>
              <a:t>yyyy</a:t>
            </a:r>
            <a:r>
              <a:rPr lang="he-IL" sz="2500" kern="0" dirty="0">
                <a:latin typeface="Arial" pitchFamily="34" charset="0"/>
              </a:rPr>
              <a:t> – ארבע ספרות אחרונות של ת"ז של בני הזוג</a:t>
            </a:r>
          </a:p>
          <a:p>
            <a:pPr lvl="1"/>
            <a:r>
              <a:rPr lang="he-IL" sz="2200" kern="0" dirty="0">
                <a:latin typeface="Arial" pitchFamily="34" charset="0"/>
              </a:rPr>
              <a:t>עקבו במדויק אחרי ההנחיות הטכניות</a:t>
            </a:r>
          </a:p>
          <a:p>
            <a:pPr lvl="1"/>
            <a:r>
              <a:rPr lang="he-IL" sz="2200" kern="0" dirty="0">
                <a:latin typeface="Arial" pitchFamily="34" charset="0"/>
              </a:rPr>
              <a:t>תפעילו "הגיון בריא"</a:t>
            </a:r>
          </a:p>
        </p:txBody>
      </p:sp>
      <p:sp>
        <p:nvSpPr>
          <p:cNvPr id="3" name="AutoShape 2" descr="im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תמונה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5157193"/>
            <a:ext cx="1226635" cy="1728192"/>
          </a:xfrm>
          <a:prstGeom prst="rect">
            <a:avLst/>
          </a:prstGeom>
        </p:spPr>
      </p:pic>
      <p:sp>
        <p:nvSpPr>
          <p:cNvPr id="8" name="הסבר מלבני מעוגל 17"/>
          <p:cNvSpPr/>
          <p:nvPr/>
        </p:nvSpPr>
        <p:spPr bwMode="auto">
          <a:xfrm flipH="1">
            <a:off x="2051720" y="5395315"/>
            <a:ext cx="4184646" cy="1060421"/>
          </a:xfrm>
          <a:prstGeom prst="wedgeRoundRectCallout">
            <a:avLst>
              <a:gd name="adj1" fmla="val -91123"/>
              <a:gd name="adj2" fmla="val -24350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he-IL" sz="2800" dirty="0"/>
              <a:t>לא עכשיו!! </a:t>
            </a:r>
            <a:r>
              <a:rPr lang="he-IL" sz="2800" dirty="0" err="1"/>
              <a:t>בזמנכך</a:t>
            </a:r>
            <a:r>
              <a:rPr lang="he-IL" sz="2800" dirty="0"/>
              <a:t> החופשי</a:t>
            </a:r>
          </a:p>
          <a:p>
            <a:r>
              <a:rPr lang="he-IL" sz="2800" dirty="0"/>
              <a:t>רק שתדעו שאתן יכולות</a:t>
            </a:r>
          </a:p>
        </p:txBody>
      </p:sp>
    </p:spTree>
    <p:extLst>
      <p:ext uri="{BB962C8B-B14F-4D97-AF65-F5344CB8AC3E}">
        <p14:creationId xmlns:p14="http://schemas.microsoft.com/office/powerpoint/2010/main" val="26359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9527B13-495B-116C-B656-F95B02207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הערה שעוד נחזור אליה....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DD6DD8F-5790-4229-8249-4424D0FBB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כל טיפוסי הנתונים שלנו שמורים ברשומה – </a:t>
            </a:r>
            <a:r>
              <a:rPr lang="en-US" dirty="0"/>
              <a:t>record</a:t>
            </a:r>
            <a:r>
              <a:rPr lang="he-IL" dirty="0"/>
              <a:t>, כלומר טיפוס ערך.</a:t>
            </a:r>
          </a:p>
          <a:p>
            <a:pPr lvl="1"/>
            <a:r>
              <a:rPr lang="he-IL" dirty="0"/>
              <a:t>המשמעות היא שהעתקה של רשומה היא העתקה עמוקה</a:t>
            </a:r>
          </a:p>
          <a:p>
            <a:r>
              <a:rPr lang="he-IL" dirty="0"/>
              <a:t>מצד שני - אנו עובדות עם אוספים - </a:t>
            </a:r>
            <a:r>
              <a:rPr lang="en-US" dirty="0" err="1"/>
              <a:t>IEnumerable</a:t>
            </a:r>
            <a:r>
              <a:rPr lang="he-IL" dirty="0"/>
              <a:t> – והם טיפוס הפניה.</a:t>
            </a:r>
          </a:p>
          <a:p>
            <a:pPr lvl="1"/>
            <a:r>
              <a:rPr lang="he-IL" dirty="0"/>
              <a:t>כלומר – כל העתקה של הרשימה (למשל – החזרת מהפונקציה של כל הרשומות השמורות) – היא העתקה רדודה, ואני בעצם מעתיקים מצביע.</a:t>
            </a:r>
          </a:p>
          <a:p>
            <a:r>
              <a:rPr lang="he-IL" dirty="0"/>
              <a:t>הבעיה: כאשר מעבירים נתונים משכבה לשכבה – חובה לוודא שלא ניתנת גישה ישירה לנתונים משכבה אחרת. לכן חובה לוודא העתקה עמוקה. </a:t>
            </a:r>
          </a:p>
        </p:txBody>
      </p:sp>
    </p:spTree>
    <p:extLst>
      <p:ext uri="{BB962C8B-B14F-4D97-AF65-F5344CB8AC3E}">
        <p14:creationId xmlns:p14="http://schemas.microsoft.com/office/powerpoint/2010/main" val="39597778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ממשקים</a:t>
            </a:r>
          </a:p>
        </p:txBody>
      </p:sp>
      <p:sp>
        <p:nvSpPr>
          <p:cNvPr id="5" name="כותרת משנה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321888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interface</a:t>
            </a:r>
            <a:r>
              <a:rPr lang="he-IL" dirty="0"/>
              <a:t> - ממשק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סוג של מחלקה / טיפוס הניתן להגדרה.</a:t>
            </a:r>
          </a:p>
          <a:p>
            <a:r>
              <a:rPr lang="he-IL" dirty="0"/>
              <a:t>זו בעצם מחלקה מופשטת לחלוטין:</a:t>
            </a:r>
          </a:p>
          <a:p>
            <a:pPr lvl="1"/>
            <a:r>
              <a:rPr lang="he-IL" b="1" dirty="0"/>
              <a:t>אין</a:t>
            </a:r>
            <a:r>
              <a:rPr lang="he-IL" dirty="0"/>
              <a:t> בה </a:t>
            </a:r>
            <a:r>
              <a:rPr lang="he-IL" b="1" dirty="0"/>
              <a:t>שדות</a:t>
            </a:r>
          </a:p>
          <a:p>
            <a:pPr lvl="1"/>
            <a:r>
              <a:rPr lang="he-IL" dirty="0"/>
              <a:t>אך יכולים להיות מאפיינים ללא מימוש</a:t>
            </a:r>
          </a:p>
          <a:p>
            <a:pPr lvl="1"/>
            <a:r>
              <a:rPr lang="he-IL" b="1" dirty="0"/>
              <a:t>כל</a:t>
            </a:r>
            <a:r>
              <a:rPr lang="he-IL" dirty="0"/>
              <a:t> המתודות מופשטות</a:t>
            </a:r>
          </a:p>
          <a:p>
            <a:endParaRPr lang="he-IL" dirty="0"/>
          </a:p>
          <a:p>
            <a:r>
              <a:rPr lang="he-IL" dirty="0"/>
              <a:t>מטרת הממשק היא להגדיר </a:t>
            </a:r>
            <a:r>
              <a:rPr lang="he-IL" b="1" dirty="0"/>
              <a:t>התנהגות</a:t>
            </a:r>
            <a:r>
              <a:rPr lang="he-IL" dirty="0"/>
              <a:t> </a:t>
            </a:r>
            <a:r>
              <a:rPr lang="he-IL" dirty="0" err="1"/>
              <a:t>מסויימת</a:t>
            </a:r>
            <a:r>
              <a:rPr lang="he-IL" dirty="0"/>
              <a:t>, ולשמש </a:t>
            </a:r>
            <a:r>
              <a:rPr lang="he-IL" b="1" dirty="0"/>
              <a:t>כבסיס</a:t>
            </a:r>
            <a:r>
              <a:rPr lang="he-IL" dirty="0"/>
              <a:t> למחלקות נגזרות המממשות אותו</a:t>
            </a:r>
          </a:p>
          <a:p>
            <a:r>
              <a:rPr lang="he-IL" b="1" dirty="0"/>
              <a:t>ירושה</a:t>
            </a:r>
            <a:r>
              <a:rPr lang="he-IL" dirty="0"/>
              <a:t> מתארת יחס של </a:t>
            </a:r>
            <a:r>
              <a:rPr lang="he-IL" b="1" dirty="0"/>
              <a:t>"סוג של" וממשק</a:t>
            </a:r>
            <a:r>
              <a:rPr lang="he-IL" dirty="0"/>
              <a:t> מתאר יחס של </a:t>
            </a:r>
            <a:r>
              <a:rPr lang="he-IL" b="1" dirty="0"/>
              <a:t>"ניתן ל"</a:t>
            </a:r>
          </a:p>
          <a:p>
            <a:endParaRPr lang="he-IL" dirty="0"/>
          </a:p>
          <a:p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185" y="4725144"/>
            <a:ext cx="1442051" cy="2031690"/>
          </a:xfrm>
          <a:prstGeom prst="rect">
            <a:avLst/>
          </a:prstGeom>
        </p:spPr>
      </p:pic>
      <p:sp>
        <p:nvSpPr>
          <p:cNvPr id="5" name="הסבר מלבני מעוגל 17"/>
          <p:cNvSpPr/>
          <p:nvPr/>
        </p:nvSpPr>
        <p:spPr bwMode="auto">
          <a:xfrm>
            <a:off x="1763688" y="5657767"/>
            <a:ext cx="2738350" cy="756084"/>
          </a:xfrm>
          <a:prstGeom prst="wedgeRoundRectCallout">
            <a:avLst>
              <a:gd name="adj1" fmla="val 183949"/>
              <a:gd name="adj2" fmla="val -102322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e-IL" sz="2100" dirty="0">
                <a:solidFill>
                  <a:srgbClr val="000000"/>
                </a:solidFill>
                <a:latin typeface="+mj-lt"/>
              </a:rPr>
              <a:t>מה בין </a:t>
            </a:r>
            <a:r>
              <a:rPr lang="en-US" sz="2100" dirty="0">
                <a:solidFill>
                  <a:srgbClr val="000000"/>
                </a:solidFill>
                <a:latin typeface="+mj-lt"/>
              </a:rPr>
              <a:t>abstract </a:t>
            </a:r>
            <a:endParaRPr lang="he-IL" sz="2100" dirty="0">
              <a:solidFill>
                <a:srgbClr val="000000"/>
              </a:solidFill>
              <a:latin typeface="+mj-lt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e-IL" sz="2100" dirty="0">
                <a:solidFill>
                  <a:srgbClr val="000000"/>
                </a:solidFill>
                <a:latin typeface="+mj-lt"/>
              </a:rPr>
              <a:t>ל </a:t>
            </a:r>
            <a:r>
              <a:rPr lang="en-US" sz="2100" dirty="0">
                <a:solidFill>
                  <a:srgbClr val="000000"/>
                </a:solidFill>
                <a:latin typeface="+mj-lt"/>
              </a:rPr>
              <a:t>interface</a:t>
            </a:r>
            <a:r>
              <a:rPr lang="he-IL" sz="2100" dirty="0">
                <a:solidFill>
                  <a:srgbClr val="000000"/>
                </a:solidFill>
                <a:latin typeface="+mj-lt"/>
              </a:rPr>
              <a:t>?</a:t>
            </a:r>
            <a:endParaRPr lang="en-US" sz="21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945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err="1"/>
              <a:t>מממממשק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מחלקה יכולה להיגזר ממחלקה אחת בלבד, אבל ממספר ממשקים (וגם מבנה יכול לממש מממשק!)</a:t>
            </a:r>
          </a:p>
          <a:p>
            <a:pPr lvl="1"/>
            <a:r>
              <a:rPr lang="he-IL" dirty="0"/>
              <a:t>גם ממשק יכול לרשת ממשק אחר</a:t>
            </a:r>
          </a:p>
          <a:p>
            <a:pPr lvl="1"/>
            <a:endParaRPr lang="he-IL" dirty="0"/>
          </a:p>
          <a:p>
            <a:r>
              <a:rPr lang="he-IL" dirty="0"/>
              <a:t>יש שני סוגים של ירושה:</a:t>
            </a:r>
          </a:p>
          <a:p>
            <a:pPr lvl="1"/>
            <a:r>
              <a:rPr lang="he-IL" dirty="0"/>
              <a:t>ירושת התנהגות – מממשק</a:t>
            </a:r>
          </a:p>
          <a:p>
            <a:pPr lvl="1"/>
            <a:r>
              <a:rPr lang="he-IL" dirty="0"/>
              <a:t>ירושת מימוש – ממחלקה</a:t>
            </a:r>
          </a:p>
          <a:p>
            <a:r>
              <a:rPr lang="he-IL" dirty="0"/>
              <a:t>ירושת המימוש מוגבלת. ירושת ההתנהגות לא.</a:t>
            </a:r>
          </a:p>
          <a:p>
            <a:endParaRPr lang="he-IL" dirty="0"/>
          </a:p>
          <a:p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25145"/>
            <a:ext cx="1424032" cy="2006303"/>
          </a:xfrm>
          <a:prstGeom prst="rect">
            <a:avLst/>
          </a:prstGeom>
        </p:spPr>
      </p:pic>
      <p:sp>
        <p:nvSpPr>
          <p:cNvPr id="5" name="הסבר מלבני מעוגל 17"/>
          <p:cNvSpPr/>
          <p:nvPr/>
        </p:nvSpPr>
        <p:spPr bwMode="auto">
          <a:xfrm>
            <a:off x="2626516" y="5330598"/>
            <a:ext cx="2900368" cy="445550"/>
          </a:xfrm>
          <a:prstGeom prst="wedgeRoundRectCallout">
            <a:avLst>
              <a:gd name="adj1" fmla="val 137260"/>
              <a:gd name="adj2" fmla="val -44220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he-IL" sz="2100" dirty="0">
                <a:solidFill>
                  <a:srgbClr val="000000"/>
                </a:solidFill>
                <a:latin typeface="+mj-lt"/>
              </a:rPr>
              <a:t>שפה בטוחה, כבר אמרנו?</a:t>
            </a:r>
            <a:endParaRPr lang="en-US" sz="21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356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כמה עניינים טכניים...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אם יש מספר "מורישים" – נפריד ב: ,</a:t>
            </a:r>
          </a:p>
          <a:p>
            <a:r>
              <a:rPr lang="he-IL" dirty="0"/>
              <a:t>אם יש ירושת מימוש (ממחלקה), היא תצוין ראשונה.</a:t>
            </a:r>
          </a:p>
          <a:p>
            <a:r>
              <a:rPr lang="he-IL" dirty="0"/>
              <a:t>המחלקה היורשת חייבת לממש את כל המתודות שבממשק (</a:t>
            </a:r>
            <a:r>
              <a:rPr lang="en-US" dirty="0"/>
              <a:t>public</a:t>
            </a:r>
            <a:r>
              <a:rPr lang="he-IL" dirty="0"/>
              <a:t> ולא </a:t>
            </a:r>
            <a:r>
              <a:rPr lang="en-US" dirty="0"/>
              <a:t>override</a:t>
            </a:r>
            <a:r>
              <a:rPr lang="he-IL" dirty="0"/>
              <a:t>).</a:t>
            </a:r>
          </a:p>
          <a:p>
            <a:r>
              <a:rPr lang="he-IL" dirty="0"/>
              <a:t>בתכנית הראשית:</a:t>
            </a:r>
          </a:p>
          <a:p>
            <a:pPr lvl="1"/>
            <a:r>
              <a:rPr lang="he-IL" sz="1950" dirty="0"/>
              <a:t>לא ניתן ליצור עצם מטיפוס ממשק אלא רק הפניה (מצביע).</a:t>
            </a:r>
          </a:p>
          <a:p>
            <a:pPr lvl="1"/>
            <a:r>
              <a:rPr lang="he-IL" sz="1950" dirty="0"/>
              <a:t>אם יש הפניה כזו, ניתן להשתמש בה בלי המרה, עבור כל מי שירש מהממשק.</a:t>
            </a:r>
          </a:p>
        </p:txBody>
      </p:sp>
    </p:spTree>
    <p:extLst>
      <p:ext uri="{BB962C8B-B14F-4D97-AF65-F5344CB8AC3E}">
        <p14:creationId xmlns:p14="http://schemas.microsoft.com/office/powerpoint/2010/main" val="16996300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/>
              <a:t>טיפ קטן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he-IL" sz="2400" dirty="0"/>
              <a:t>ניתן לבצע הוספה אוטומטית של מתודות המממשות ממשק </a:t>
            </a:r>
          </a:p>
          <a:p>
            <a:pPr>
              <a:lnSpc>
                <a:spcPct val="115000"/>
              </a:lnSpc>
            </a:pPr>
            <a:r>
              <a:rPr lang="he-IL" sz="2400" dirty="0"/>
              <a:t>כאשר יורשים מ-ממשק:</a:t>
            </a:r>
          </a:p>
          <a:p>
            <a:pPr lvl="1">
              <a:lnSpc>
                <a:spcPct val="115000"/>
              </a:lnSpc>
            </a:pPr>
            <a:r>
              <a:rPr lang="he-IL" sz="2000" dirty="0"/>
              <a:t>נעמוד עליו ונסמן קליק ימני עם העכבר </a:t>
            </a:r>
          </a:p>
          <a:p>
            <a:pPr lvl="1">
              <a:lnSpc>
                <a:spcPct val="115000"/>
              </a:lnSpc>
            </a:pPr>
            <a:r>
              <a:rPr lang="he-IL" sz="2000" dirty="0"/>
              <a:t>נפתחת רשימת המתודות למימוש (בציור המנורה)</a:t>
            </a:r>
          </a:p>
          <a:p>
            <a:pPr lvl="1">
              <a:lnSpc>
                <a:spcPct val="115000"/>
              </a:lnSpc>
            </a:pPr>
            <a:r>
              <a:rPr lang="he-IL" sz="2000" dirty="0"/>
              <a:t>המתודה שנבחר תתווסף באופן אוטומטי לקוד</a:t>
            </a:r>
          </a:p>
          <a:p>
            <a:pPr lvl="1">
              <a:lnSpc>
                <a:spcPct val="115000"/>
              </a:lnSpc>
            </a:pPr>
            <a:r>
              <a:rPr lang="he-IL" sz="2000" dirty="0"/>
              <a:t>ויישאר לנו לממש את הגוף שלה כרצוננו</a:t>
            </a:r>
          </a:p>
          <a:p>
            <a:pPr>
              <a:lnSpc>
                <a:spcPct val="115000"/>
              </a:lnSpc>
            </a:pPr>
            <a:endParaRPr lang="en-US" sz="2400" dirty="0">
              <a:latin typeface="Calibri"/>
              <a:ea typeface="Calibri"/>
              <a:cs typeface="Arial"/>
            </a:endParaRPr>
          </a:p>
          <a:p>
            <a:endParaRPr lang="he-IL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D7292-AD41-4745-A56F-5FB7769147B4}" type="slidenum">
              <a:rPr lang="he-IL" smtClean="0"/>
              <a:t>138</a:t>
            </a:fld>
            <a:endParaRPr lang="he-I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705517"/>
            <a:ext cx="4622006" cy="175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2733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הגדרת ממשק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e-IL" dirty="0"/>
              <a:t>שימוש במילה השמורה </a:t>
            </a:r>
            <a:r>
              <a:rPr lang="en-US" dirty="0"/>
              <a:t>interface</a:t>
            </a:r>
            <a:endParaRPr lang="he-IL" dirty="0"/>
          </a:p>
          <a:p>
            <a:r>
              <a:rPr lang="he-IL" dirty="0"/>
              <a:t>הרשאת הגישה: </a:t>
            </a:r>
            <a:r>
              <a:rPr lang="en-US" dirty="0"/>
              <a:t>public </a:t>
            </a:r>
            <a:r>
              <a:rPr lang="he-IL" dirty="0"/>
              <a:t> או </a:t>
            </a:r>
            <a:r>
              <a:rPr lang="en-US" dirty="0"/>
              <a:t>internal</a:t>
            </a:r>
            <a:endParaRPr lang="he-IL" dirty="0"/>
          </a:p>
          <a:p>
            <a:r>
              <a:rPr lang="he-IL" dirty="0"/>
              <a:t>כל המתודות הן </a:t>
            </a:r>
            <a:r>
              <a:rPr lang="en-US" dirty="0"/>
              <a:t>public virtual</a:t>
            </a:r>
            <a:r>
              <a:rPr lang="he-IL" dirty="0"/>
              <a:t>. אין צורך לציין זאת. רק חתימות של המתודות</a:t>
            </a:r>
          </a:p>
          <a:p>
            <a:r>
              <a:rPr lang="he-IL" dirty="0"/>
              <a:t>נהוג ששם הממשק יתחיל באות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he-IL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e-IL" dirty="0"/>
              <a:t>לאחר מכן עוד אות גדולה והשאר קטנות</a:t>
            </a:r>
            <a:endParaRPr lang="he-IL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e-IL" dirty="0"/>
              <a:t>בד"כ שם פעולה (ולא שם פועל)</a:t>
            </a:r>
          </a:p>
          <a:p>
            <a:pPr marL="0" indent="0" algn="l" rtl="0">
              <a:buNone/>
            </a:pPr>
            <a:r>
              <a:rPr lang="en-US" b="1" dirty="0"/>
              <a:t>interface </a:t>
            </a:r>
            <a:r>
              <a:rPr lang="en-US" b="1" dirty="0" err="1"/>
              <a:t>IExample</a:t>
            </a:r>
            <a:r>
              <a:rPr lang="en-US" b="1" dirty="0"/>
              <a:t>  {</a:t>
            </a:r>
            <a:endParaRPr lang="en-US" dirty="0"/>
          </a:p>
          <a:p>
            <a:pPr marL="0" indent="0" algn="l" rtl="0">
              <a:buNone/>
            </a:pPr>
            <a:r>
              <a:rPr lang="en-US" dirty="0"/>
              <a:t>	void Method1();</a:t>
            </a:r>
          </a:p>
          <a:p>
            <a:pPr marL="0" indent="0" algn="l" rtl="0">
              <a:buNone/>
            </a:pPr>
            <a:r>
              <a:rPr lang="en-US" dirty="0"/>
              <a:t>	void Method2();	</a:t>
            </a:r>
            <a:r>
              <a:rPr lang="he-IL" b="1" dirty="0"/>
              <a:t>. . .</a:t>
            </a:r>
            <a:endParaRPr lang="en-US" dirty="0"/>
          </a:p>
          <a:p>
            <a:pPr marL="0" indent="0" algn="l" rtl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Property1 {</a:t>
            </a:r>
            <a:r>
              <a:rPr lang="en-US" dirty="0" err="1"/>
              <a:t>get;set</a:t>
            </a:r>
            <a:r>
              <a:rPr lang="en-US" dirty="0"/>
              <a:t>;}	</a:t>
            </a:r>
            <a:r>
              <a:rPr lang="he-IL" b="1" dirty="0"/>
              <a:t>. . .</a:t>
            </a:r>
            <a:endParaRPr lang="en-US" dirty="0"/>
          </a:p>
          <a:p>
            <a:pPr marL="0" indent="0" algn="l" rtl="0">
              <a:buNone/>
            </a:pPr>
            <a:r>
              <a:rPr lang="en-US" b="1" dirty="0"/>
              <a:t>}</a:t>
            </a:r>
            <a:endParaRPr lang="he-IL" dirty="0"/>
          </a:p>
          <a:p>
            <a:r>
              <a:rPr lang="he-IL" dirty="0"/>
              <a:t>כאמור - ניתן להגדיר מאפיין בממשק</a:t>
            </a:r>
          </a:p>
        </p:txBody>
      </p:sp>
    </p:spTree>
    <p:extLst>
      <p:ext uri="{BB962C8B-B14F-4D97-AF65-F5344CB8AC3E}">
        <p14:creationId xmlns:p14="http://schemas.microsoft.com/office/powerpoint/2010/main" val="1423249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מה יש במחלקה?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שדות </a:t>
            </a:r>
          </a:p>
          <a:p>
            <a:r>
              <a:rPr lang="he-IL" dirty="0"/>
              <a:t>מאפיינים – </a:t>
            </a:r>
            <a:r>
              <a:rPr lang="en-US" dirty="0"/>
              <a:t>properties</a:t>
            </a:r>
            <a:r>
              <a:rPr lang="he-IL" dirty="0"/>
              <a:t> – תיכף!</a:t>
            </a:r>
          </a:p>
          <a:p>
            <a:r>
              <a:rPr lang="he-IL" dirty="0"/>
              <a:t>בנאים</a:t>
            </a:r>
          </a:p>
          <a:p>
            <a:r>
              <a:rPr lang="he-IL" dirty="0"/>
              <a:t>מתודות</a:t>
            </a:r>
          </a:p>
          <a:p>
            <a:r>
              <a:rPr lang="he-IL" dirty="0"/>
              <a:t>אופרטורים (לא בשימוש בפועל)</a:t>
            </a:r>
          </a:p>
          <a:p>
            <a:endParaRPr lang="he-IL" dirty="0"/>
          </a:p>
          <a:p>
            <a:r>
              <a:rPr lang="he-IL" dirty="0"/>
              <a:t>סדרנים (</a:t>
            </a:r>
            <a:r>
              <a:rPr lang="en-US" dirty="0"/>
              <a:t>indexer</a:t>
            </a:r>
            <a:r>
              <a:rPr lang="he-IL" dirty="0"/>
              <a:t>)</a:t>
            </a:r>
          </a:p>
          <a:p>
            <a:r>
              <a:rPr lang="he-IL" dirty="0"/>
              <a:t>"נציגים" (</a:t>
            </a:r>
            <a:r>
              <a:rPr lang="en-US" dirty="0" err="1"/>
              <a:t>delgate</a:t>
            </a:r>
            <a:r>
              <a:rPr lang="he-IL" dirty="0"/>
              <a:t>)</a:t>
            </a:r>
          </a:p>
          <a:p>
            <a:r>
              <a:rPr lang="he-IL" dirty="0" err="1"/>
              <a:t>ארועים</a:t>
            </a:r>
            <a:r>
              <a:rPr lang="he-IL" dirty="0"/>
              <a:t> (</a:t>
            </a:r>
            <a:r>
              <a:rPr lang="en-US" dirty="0"/>
              <a:t>event</a:t>
            </a:r>
            <a:r>
              <a:rPr lang="he-I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111596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98787" y="-243408"/>
            <a:ext cx="8619838" cy="1544053"/>
          </a:xfrm>
        </p:spPr>
        <p:txBody>
          <a:bodyPr/>
          <a:lstStyle/>
          <a:p>
            <a:r>
              <a:rPr lang="he-IL" dirty="0"/>
              <a:t>דוגמא לממשק ומימושו</a:t>
            </a:r>
          </a:p>
        </p:txBody>
      </p:sp>
      <p:pic>
        <p:nvPicPr>
          <p:cNvPr id="7" name="מציין מיקום תוכן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366" t="25579" r="75172" b="64693"/>
          <a:stretch/>
        </p:blipFill>
        <p:spPr>
          <a:xfrm>
            <a:off x="3347864" y="1484991"/>
            <a:ext cx="4676830" cy="138615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8" name="תמונה 7"/>
          <p:cNvPicPr>
            <a:picLocks noChangeAspect="1"/>
          </p:cNvPicPr>
          <p:nvPr/>
        </p:nvPicPr>
        <p:blipFill rotWithShape="1">
          <a:blip r:embed="rId4"/>
          <a:srcRect l="6936" t="19600" r="80707" b="37189"/>
          <a:stretch/>
        </p:blipFill>
        <p:spPr>
          <a:xfrm>
            <a:off x="498787" y="1491127"/>
            <a:ext cx="2626397" cy="516595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9" name="תמונה 8"/>
          <p:cNvPicPr>
            <a:picLocks noChangeAspect="1"/>
          </p:cNvPicPr>
          <p:nvPr/>
        </p:nvPicPr>
        <p:blipFill rotWithShape="1">
          <a:blip r:embed="rId5"/>
          <a:srcRect l="6300" t="26600" r="71642" b="60100"/>
          <a:stretch/>
        </p:blipFill>
        <p:spPr>
          <a:xfrm>
            <a:off x="3374440" y="3030145"/>
            <a:ext cx="4732324" cy="160502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0" name="תמונה 9"/>
          <p:cNvPicPr>
            <a:picLocks noChangeAspect="1"/>
          </p:cNvPicPr>
          <p:nvPr/>
        </p:nvPicPr>
        <p:blipFill rotWithShape="1">
          <a:blip r:embed="rId5"/>
          <a:srcRect l="6300" t="42122" r="75177" b="43878"/>
          <a:stretch/>
        </p:blipFill>
        <p:spPr>
          <a:xfrm>
            <a:off x="5341588" y="5013031"/>
            <a:ext cx="3431909" cy="1459109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sp>
        <p:nvSpPr>
          <p:cNvPr id="11" name="Speech Bubble: Rectangle with Corners Rounded 2">
            <a:extLst>
              <a:ext uri="{FF2B5EF4-FFF2-40B4-BE49-F238E27FC236}">
                <a16:creationId xmlns:a16="http://schemas.microsoft.com/office/drawing/2014/main" id="{41E3DE80-87DC-448F-B947-84D91A1287BE}"/>
              </a:ext>
            </a:extLst>
          </p:cNvPr>
          <p:cNvSpPr/>
          <p:nvPr/>
        </p:nvSpPr>
        <p:spPr>
          <a:xfrm>
            <a:off x="3305053" y="4794165"/>
            <a:ext cx="1557751" cy="1896842"/>
          </a:xfrm>
          <a:prstGeom prst="wedgeRoundRectCallout">
            <a:avLst>
              <a:gd name="adj1" fmla="val -104146"/>
              <a:gd name="adj2" fmla="val 1800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1350" dirty="0"/>
              <a:t>הוספנו שדה למאפיין, </a:t>
            </a:r>
            <a:r>
              <a:rPr lang="he-IL" sz="1350" dirty="0" err="1"/>
              <a:t>ויכלנו</a:t>
            </a:r>
            <a:r>
              <a:rPr lang="he-IL" sz="1350" dirty="0"/>
              <a:t> לשדרג את המחלקה בלי לשנות את הממשק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70710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הממשק הקיים </a:t>
            </a:r>
            <a:r>
              <a:rPr lang="en-US" dirty="0"/>
              <a:t>IENUMERABLE 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he-IL" sz="1800" dirty="0"/>
              <a:t>ממשק לטיפוס הניתן למניה (לספירה) –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IEnumerable</a:t>
            </a:r>
            <a:endParaRPr lang="he-IL" sz="1800" dirty="0">
              <a:solidFill>
                <a:srgbClr val="2B91AF"/>
              </a:solidFill>
              <a:highlight>
                <a:srgbClr val="FFFFFF"/>
              </a:highlight>
              <a:latin typeface="Consolas"/>
              <a:ea typeface="Calibri"/>
              <a:cs typeface="Arial"/>
            </a:endParaRPr>
          </a:p>
          <a:p>
            <a:r>
              <a:rPr lang="he-IL" sz="1800" dirty="0"/>
              <a:t>כל אוסף ב</a:t>
            </a:r>
            <a:r>
              <a:rPr lang="en-US" sz="1800" dirty="0"/>
              <a:t>C</a:t>
            </a:r>
            <a:r>
              <a:rPr lang="he-IL" sz="1800" dirty="0"/>
              <a:t># (למשל מערך) חייב לממש את הממשק הזה</a:t>
            </a:r>
          </a:p>
          <a:p>
            <a:r>
              <a:rPr lang="he-IL" sz="1800" dirty="0"/>
              <a:t>הממשק מכיל מתודה אחת המחזירה אובייקט שמממש את הממשק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Ienumerator</a:t>
            </a:r>
            <a:r>
              <a:rPr lang="he-IL" sz="1800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 </a:t>
            </a:r>
            <a:r>
              <a:rPr lang="he-IL" sz="1800" dirty="0">
                <a:highlight>
                  <a:srgbClr val="FFFFFF"/>
                </a:highlight>
              </a:rPr>
              <a:t>ומ</a:t>
            </a:r>
            <a:r>
              <a:rPr lang="he-IL" sz="1800" dirty="0"/>
              <a:t>וגדר כך </a:t>
            </a:r>
            <a:r>
              <a:rPr lang="he-IL" sz="1800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:</a:t>
            </a:r>
            <a:endParaRPr lang="en-US" sz="1800" dirty="0">
              <a:solidFill>
                <a:srgbClr val="2B91AF"/>
              </a:solidFill>
              <a:highlight>
                <a:srgbClr val="FFFFFF"/>
              </a:highlight>
              <a:latin typeface="Consolas"/>
              <a:ea typeface="Calibri"/>
              <a:cs typeface="Arial"/>
            </a:endParaRPr>
          </a:p>
          <a:p>
            <a:pPr lvl="1"/>
            <a:endParaRPr lang="he-IL" sz="1600" dirty="0"/>
          </a:p>
          <a:p>
            <a:pPr marL="0" indent="0" algn="l" rtl="0">
              <a:lnSpc>
                <a:spcPct val="115000"/>
              </a:lnSpc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namespace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System.Collections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 algn="l" rtl="0">
              <a:lnSpc>
                <a:spcPct val="115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{</a:t>
            </a:r>
            <a:endParaRPr lang="en-US" sz="2400" dirty="0">
              <a:solidFill>
                <a:srgbClr val="0000FF"/>
              </a:solidFill>
              <a:highlight>
                <a:srgbClr val="FFFFFF"/>
              </a:highlight>
              <a:latin typeface="Consolas"/>
              <a:ea typeface="Calibri"/>
              <a:cs typeface="Arial"/>
            </a:endParaRPr>
          </a:p>
          <a:p>
            <a:pPr marL="0" indent="0" algn="l" rtl="0">
              <a:lnSpc>
                <a:spcPct val="115000"/>
              </a:lnSpc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	public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interface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IEnumerable</a:t>
            </a:r>
            <a:endParaRPr lang="en-US" sz="3600" dirty="0">
              <a:latin typeface="Calibri"/>
              <a:ea typeface="Calibri"/>
              <a:cs typeface="Arial"/>
            </a:endParaRPr>
          </a:p>
          <a:p>
            <a:pPr marL="0" indent="0" algn="l" rtl="0">
              <a:lnSpc>
                <a:spcPct val="115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	{</a:t>
            </a:r>
            <a:endParaRPr lang="en-US" sz="3600" dirty="0">
              <a:latin typeface="Calibri"/>
              <a:ea typeface="Calibri"/>
              <a:cs typeface="Arial"/>
            </a:endParaRPr>
          </a:p>
          <a:p>
            <a:pPr marL="0" indent="0" algn="l" rtl="0">
              <a:lnSpc>
                <a:spcPct val="115000"/>
              </a:lnSpc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	  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IEnumerator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GetEnumerator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();</a:t>
            </a:r>
            <a:endParaRPr lang="en-US" sz="3600" dirty="0">
              <a:latin typeface="Calibri"/>
              <a:ea typeface="Calibri"/>
              <a:cs typeface="Arial"/>
            </a:endParaRPr>
          </a:p>
          <a:p>
            <a:pPr marL="0" indent="0" algn="l" rtl="0">
              <a:lnSpc>
                <a:spcPct val="115000"/>
              </a:lnSpc>
              <a:spcAft>
                <a:spcPts val="750"/>
              </a:spcAft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	}</a:t>
            </a:r>
          </a:p>
          <a:p>
            <a:pPr marL="0" indent="0" algn="l" rtl="0">
              <a:lnSpc>
                <a:spcPct val="115000"/>
              </a:lnSpc>
              <a:spcAft>
                <a:spcPts val="750"/>
              </a:spcAft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}</a:t>
            </a: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348" y="4603564"/>
            <a:ext cx="1434452" cy="2020984"/>
          </a:xfrm>
          <a:prstGeom prst="rect">
            <a:avLst/>
          </a:prstGeom>
        </p:spPr>
      </p:pic>
      <p:sp>
        <p:nvSpPr>
          <p:cNvPr id="6" name="הסבר מלבני מעוגל 17"/>
          <p:cNvSpPr/>
          <p:nvPr/>
        </p:nvSpPr>
        <p:spPr bwMode="auto">
          <a:xfrm>
            <a:off x="5697978" y="3163404"/>
            <a:ext cx="1998222" cy="1026114"/>
          </a:xfrm>
          <a:prstGeom prst="wedgeRoundRectCallout">
            <a:avLst>
              <a:gd name="adj1" fmla="val 51495"/>
              <a:gd name="adj2" fmla="val 147569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he-IL" sz="1500" dirty="0"/>
              <a:t>שימו לב להבדל!!</a:t>
            </a:r>
          </a:p>
          <a:p>
            <a:r>
              <a:rPr lang="he-IL" sz="1500" dirty="0"/>
              <a:t>יש </a:t>
            </a:r>
            <a:r>
              <a:rPr lang="en-US" sz="1500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IEnumerable</a:t>
            </a:r>
            <a:endParaRPr lang="he-IL" sz="1500" dirty="0">
              <a:solidFill>
                <a:srgbClr val="2B91AF"/>
              </a:solidFill>
              <a:highlight>
                <a:srgbClr val="FFFFFF"/>
              </a:highlight>
              <a:latin typeface="Consolas"/>
              <a:ea typeface="Calibri"/>
              <a:cs typeface="Arial"/>
            </a:endParaRPr>
          </a:p>
          <a:p>
            <a:r>
              <a:rPr lang="he-IL" sz="1500" dirty="0"/>
              <a:t>ויש </a:t>
            </a:r>
            <a:r>
              <a:rPr lang="en-US" sz="1500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IEnumerator</a:t>
            </a:r>
            <a:endParaRPr lang="he-IL" sz="1500" dirty="0">
              <a:solidFill>
                <a:srgbClr val="2B91AF"/>
              </a:solidFill>
              <a:highlight>
                <a:srgbClr val="FFFFFF"/>
              </a:highlight>
              <a:latin typeface="Consolas"/>
              <a:ea typeface="Calibri"/>
              <a:cs typeface="Arial"/>
            </a:endParaRPr>
          </a:p>
          <a:p>
            <a:r>
              <a:rPr lang="he-IL" sz="1500" dirty="0"/>
              <a:t>והם תמיד באים בזוג</a:t>
            </a:r>
          </a:p>
        </p:txBody>
      </p:sp>
    </p:spTree>
    <p:extLst>
      <p:ext uri="{BB962C8B-B14F-4D97-AF65-F5344CB8AC3E}">
        <p14:creationId xmlns:p14="http://schemas.microsoft.com/office/powerpoint/2010/main" val="67119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הממשק הקיים </a:t>
            </a:r>
            <a:r>
              <a:rPr lang="en-US" dirty="0"/>
              <a:t>IENUMERATOR 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he-IL" sz="2000" dirty="0"/>
              <a:t>הממשק 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IEnumerator</a:t>
            </a:r>
            <a:r>
              <a:rPr lang="he-IL" sz="2000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 </a:t>
            </a:r>
            <a:r>
              <a:rPr lang="he-IL" sz="2000" dirty="0"/>
              <a:t>מאפיין מעבר על אוסף נתונים - </a:t>
            </a:r>
            <a:r>
              <a:rPr lang="he-IL" sz="2000" dirty="0" err="1"/>
              <a:t>איטרטור</a:t>
            </a:r>
            <a:endParaRPr lang="he-IL" sz="2000" dirty="0"/>
          </a:p>
          <a:p>
            <a:r>
              <a:rPr lang="he-IL" sz="2000" dirty="0"/>
              <a:t>הממשק מוגדר כך ומכיל כמה מתודות:</a:t>
            </a:r>
            <a:endParaRPr lang="en-US" sz="2000" dirty="0">
              <a:solidFill>
                <a:srgbClr val="2B91AF"/>
              </a:solidFill>
              <a:highlight>
                <a:srgbClr val="FFFFFF"/>
              </a:highlight>
              <a:latin typeface="Consolas"/>
              <a:ea typeface="Calibri"/>
              <a:cs typeface="Arial"/>
            </a:endParaRPr>
          </a:p>
          <a:p>
            <a:pPr lvl="1"/>
            <a:r>
              <a:rPr lang="he-IL" sz="1800" dirty="0"/>
              <a:t>מאפיין המחזיר את האיבר הנוכחי</a:t>
            </a:r>
          </a:p>
          <a:p>
            <a:pPr lvl="1"/>
            <a:r>
              <a:rPr lang="he-IL" sz="1800" dirty="0"/>
              <a:t>מתודה המקדמת את האיטרטור לאיבר הבא</a:t>
            </a:r>
          </a:p>
          <a:p>
            <a:pPr lvl="1"/>
            <a:r>
              <a:rPr lang="he-IL" sz="1800" dirty="0"/>
              <a:t>מתודה המעדכנת את האיטרטור להתחלה</a:t>
            </a:r>
          </a:p>
          <a:p>
            <a:pPr marL="0" indent="0" algn="l" rtl="0">
              <a:lnSpc>
                <a:spcPct val="115000"/>
              </a:lnSpc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namespace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System.Collections</a:t>
            </a:r>
            <a:endParaRPr lang="en-US" sz="2800" dirty="0">
              <a:latin typeface="Calibri"/>
              <a:ea typeface="Calibri"/>
              <a:cs typeface="Arial"/>
            </a:endParaRPr>
          </a:p>
          <a:p>
            <a:pPr marL="0" indent="0" algn="l" rtl="0">
              <a:lnSpc>
                <a:spcPct val="115000"/>
              </a:lnSpc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{</a:t>
            </a:r>
            <a:endParaRPr lang="en-US" sz="2800" dirty="0">
              <a:latin typeface="Calibri"/>
              <a:ea typeface="Calibri"/>
              <a:cs typeface="Arial"/>
            </a:endParaRPr>
          </a:p>
          <a:p>
            <a:pPr marL="0" indent="0" algn="l" rtl="0">
              <a:lnSpc>
                <a:spcPct val="115000"/>
              </a:lnSpc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public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interface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IEnumerator</a:t>
            </a:r>
            <a:endParaRPr lang="en-US" sz="2800" dirty="0">
              <a:latin typeface="Calibri"/>
              <a:ea typeface="Calibri"/>
              <a:cs typeface="Arial"/>
            </a:endParaRPr>
          </a:p>
          <a:p>
            <a:pPr marL="0" indent="0" algn="l" rtl="0">
              <a:lnSpc>
                <a:spcPct val="115000"/>
              </a:lnSpc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    {</a:t>
            </a:r>
            <a:endParaRPr lang="en-US" sz="2800" dirty="0">
              <a:latin typeface="Calibri"/>
              <a:ea typeface="Calibri"/>
              <a:cs typeface="Arial"/>
            </a:endParaRPr>
          </a:p>
          <a:p>
            <a:pPr marL="0" indent="0" algn="l" rtl="0">
              <a:lnSpc>
                <a:spcPct val="115000"/>
              </a:lnSpc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  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object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 Current {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get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; }</a:t>
            </a:r>
            <a:endParaRPr lang="en-US" sz="2800" dirty="0">
              <a:latin typeface="Calibri"/>
              <a:ea typeface="Calibri"/>
              <a:cs typeface="Arial"/>
            </a:endParaRPr>
          </a:p>
          <a:p>
            <a:pPr marL="0" indent="0" algn="l" rtl="0">
              <a:lnSpc>
                <a:spcPct val="115000"/>
              </a:lnSpc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  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bool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MoveNext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();</a:t>
            </a:r>
            <a:endParaRPr lang="en-US" sz="2800" dirty="0">
              <a:latin typeface="Calibri"/>
              <a:ea typeface="Calibri"/>
              <a:cs typeface="Arial"/>
            </a:endParaRPr>
          </a:p>
          <a:p>
            <a:pPr marL="0" indent="0" algn="l" rtl="0">
              <a:lnSpc>
                <a:spcPct val="115000"/>
              </a:lnSpc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  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void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 Reset();</a:t>
            </a:r>
            <a:endParaRPr lang="en-US" sz="2800" dirty="0">
              <a:latin typeface="Calibri"/>
              <a:ea typeface="Calibri"/>
              <a:cs typeface="Arial"/>
            </a:endParaRPr>
          </a:p>
          <a:p>
            <a:pPr marL="0" indent="0" algn="l" rtl="0">
              <a:lnSpc>
                <a:spcPct val="115000"/>
              </a:lnSpc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    }</a:t>
            </a:r>
            <a:endParaRPr lang="en-US" sz="2800" dirty="0">
              <a:latin typeface="Calibri"/>
              <a:ea typeface="Calibri"/>
              <a:cs typeface="Arial"/>
            </a:endParaRPr>
          </a:p>
          <a:p>
            <a:pPr marL="0" indent="0" algn="l" rtl="0">
              <a:lnSpc>
                <a:spcPct val="115000"/>
              </a:lnSpc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alibri"/>
                <a:cs typeface="Arial"/>
              </a:rPr>
              <a:t>}</a:t>
            </a:r>
            <a:endParaRPr lang="en-US" sz="2800" dirty="0">
              <a:latin typeface="Calibri"/>
              <a:ea typeface="Calibri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D7292-AD41-4745-A56F-5FB7769147B4}" type="slidenum">
              <a:rPr lang="he-IL" smtClean="0"/>
              <a:t>142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8981440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מערך ורשימה כטיפוס בר מניה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he-IL" sz="1800" dirty="0"/>
              <a:t>אוספים שכבר הכרנו ויורשים מהממשקים בר מניה ומניה:</a:t>
            </a:r>
          </a:p>
          <a:p>
            <a:pPr lvl="1"/>
            <a:r>
              <a:rPr lang="en-US" sz="1800" dirty="0"/>
              <a:t>ArrayList</a:t>
            </a:r>
            <a:endParaRPr lang="he-IL" sz="1800" dirty="0"/>
          </a:p>
          <a:p>
            <a:pPr lvl="1"/>
            <a:r>
              <a:rPr lang="en-US" sz="1800" dirty="0"/>
              <a:t>Array</a:t>
            </a:r>
            <a:endParaRPr lang="he-IL" sz="1800" dirty="0"/>
          </a:p>
          <a:p>
            <a:pPr lvl="1"/>
            <a:r>
              <a:rPr lang="en-US" sz="1800" dirty="0"/>
              <a:t>List</a:t>
            </a:r>
            <a:endParaRPr lang="en-US" sz="8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0" indent="0" algn="l" rtl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[]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//int[]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arrInt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new int[] { 12, 23, 44, 55, 6 };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IEnumerable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e =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arrInt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List&lt;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List&lt;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{ 1, 2, 3, 4 };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</a:p>
          <a:p>
            <a:pPr marL="0" indent="0" algn="l" rtl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IEnumerable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e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IEnumerator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enumerator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e.GetEnumerator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enumerator.MoveNext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       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item = 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enumerator.Current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(item);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5" name="הסבר מלבני מעוגל 17"/>
          <p:cNvSpPr/>
          <p:nvPr/>
        </p:nvSpPr>
        <p:spPr bwMode="auto">
          <a:xfrm>
            <a:off x="6097392" y="3861048"/>
            <a:ext cx="1484784" cy="2160240"/>
          </a:xfrm>
          <a:prstGeom prst="wedgeRoundRectCallout">
            <a:avLst>
              <a:gd name="adj1" fmla="val -99622"/>
              <a:gd name="adj2" fmla="val -1191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he-IL" sz="1200" dirty="0"/>
              <a:t>היתרון הוא ש </a:t>
            </a:r>
            <a:r>
              <a:rPr lang="en-US" sz="1200" dirty="0"/>
              <a:t>e</a:t>
            </a:r>
            <a:r>
              <a:rPr lang="he-IL" sz="1200" dirty="0"/>
              <a:t> יכול להצביע לכל טיפוס בר מניה והשימוש הוא אחיד בלולאה.</a:t>
            </a:r>
          </a:p>
          <a:p>
            <a:endParaRPr lang="he-IL" sz="1200" dirty="0"/>
          </a:p>
          <a:p>
            <a:r>
              <a:rPr lang="he-IL" sz="1200" dirty="0"/>
              <a:t>לאחר מכן, כדי להקל את השימוש המציאו את לולאת </a:t>
            </a:r>
            <a:r>
              <a:rPr lang="en-US" sz="1200" dirty="0" err="1"/>
              <a:t>foreach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386902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637C15E-3C0E-058F-A11A-DCDF8AE3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אוספים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404B851-E7BD-EB16-9A7F-79BDE9B90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בשלב זה, נעבוד בפועל במבנה הנתונים </a:t>
            </a:r>
            <a:r>
              <a:rPr lang="en-US" dirty="0"/>
              <a:t>list</a:t>
            </a:r>
            <a:r>
              <a:rPr lang="he-IL" dirty="0"/>
              <a:t>.</a:t>
            </a:r>
          </a:p>
          <a:p>
            <a:r>
              <a:rPr lang="he-IL" dirty="0"/>
              <a:t>לפי עקרון ה</a:t>
            </a:r>
            <a:r>
              <a:rPr lang="en-US" dirty="0"/>
              <a:t>DIP</a:t>
            </a:r>
            <a:r>
              <a:rPr lang="he-IL" dirty="0"/>
              <a:t> שלמדנו, אנחנו לא רוצים תלות במימוש, אלא במופשטות.</a:t>
            </a:r>
          </a:p>
          <a:p>
            <a:endParaRPr lang="he-IL" dirty="0"/>
          </a:p>
          <a:p>
            <a:r>
              <a:rPr lang="he-IL" dirty="0"/>
              <a:t>לכן נגדיר שכל מתודה שמחזירה או מקבלת אוסף – משתמשת בטיפוס </a:t>
            </a:r>
            <a:r>
              <a:rPr lang="en-US" dirty="0" err="1"/>
              <a:t>IEnumerable</a:t>
            </a:r>
            <a:r>
              <a:rPr lang="he-IL" dirty="0"/>
              <a:t>, ולא משנה מה הטיפוס שהיא משתמשת בו בפועל</a:t>
            </a:r>
          </a:p>
        </p:txBody>
      </p:sp>
    </p:spTree>
    <p:extLst>
      <p:ext uri="{BB962C8B-B14F-4D97-AF65-F5344CB8AC3E}">
        <p14:creationId xmlns:p14="http://schemas.microsoft.com/office/powerpoint/2010/main" val="8865549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49C0F36-1046-1586-5F72-41B9D256D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בשכבת </a:t>
            </a:r>
            <a:r>
              <a:rPr lang="en-US" dirty="0"/>
              <a:t>DO</a:t>
            </a:r>
            <a:r>
              <a:rPr lang="he-IL" dirty="0"/>
              <a:t> – נשתמש בממשק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4E00C77-2401-B405-23DE-EED04E567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e-IL" dirty="0"/>
              <a:t>מאחר וכל הישויות שלנו מבצעות </a:t>
            </a:r>
            <a:r>
              <a:rPr lang="en-US" dirty="0"/>
              <a:t>crud</a:t>
            </a:r>
            <a:r>
              <a:rPr lang="he-IL" dirty="0"/>
              <a:t>, הנכון הוא ליצור ממשק גנרי, שכולל את הפעולות הללו – וכל ישות של </a:t>
            </a:r>
            <a:r>
              <a:rPr lang="en-US" dirty="0"/>
              <a:t>DO</a:t>
            </a:r>
            <a:r>
              <a:rPr lang="he-IL" dirty="0"/>
              <a:t> תממש אותו.</a:t>
            </a:r>
          </a:p>
          <a:p>
            <a:pPr marL="0" indent="0" algn="l" rtl="0" eaLnBrk="1" fontAlgn="t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0" i="0" u="none" strike="noStrike" kern="1200" dirty="0">
                <a:solidFill>
                  <a:srgbClr val="000000"/>
                </a:solidFill>
                <a:effectLst/>
                <a:latin typeface="ui-monospace"/>
              </a:rPr>
              <a:t>public interface </a:t>
            </a:r>
            <a:r>
              <a:rPr lang="en-US" sz="1900" b="0" i="0" u="none" strike="noStrike" kern="1200" dirty="0" err="1">
                <a:solidFill>
                  <a:srgbClr val="000000"/>
                </a:solidFill>
                <a:effectLst/>
                <a:latin typeface="ui-monospace"/>
              </a:rPr>
              <a:t>ICrud</a:t>
            </a:r>
            <a:r>
              <a:rPr lang="en-US" sz="1900" b="0" i="0" u="none" strike="noStrike" kern="1200" dirty="0">
                <a:solidFill>
                  <a:srgbClr val="000000"/>
                </a:solidFill>
                <a:effectLst/>
                <a:latin typeface="ui-monospace"/>
              </a:rPr>
              <a:t>&lt;T&gt; where T : struct //</a:t>
            </a:r>
            <a:r>
              <a:rPr lang="he-IL" sz="1900" b="0" i="0" u="none" strike="noStrike" kern="1200" dirty="0">
                <a:solidFill>
                  <a:srgbClr val="000000"/>
                </a:solidFill>
                <a:effectLst/>
                <a:latin typeface="ui-monospace"/>
              </a:rPr>
              <a:t>נסביר בהמשך את כל הכותרת </a:t>
            </a:r>
            <a:endParaRPr lang="he-IL" sz="1900" b="0" i="0" u="none" strike="noStrike" dirty="0">
              <a:effectLst/>
              <a:latin typeface="Arial" panose="020B0604020202020204" pitchFamily="34" charset="0"/>
            </a:endParaRPr>
          </a:p>
          <a:p>
            <a:pPr marL="0" indent="0" algn="l" rtl="0" eaLnBrk="1" fontAlgn="t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000000"/>
                </a:solidFill>
                <a:latin typeface="ui-monospace"/>
              </a:rPr>
              <a:t>{</a:t>
            </a:r>
            <a:endParaRPr lang="he-IL" sz="1900" b="0" i="0" u="none" strike="noStrike" dirty="0">
              <a:effectLst/>
              <a:latin typeface="Arial" panose="020B0604020202020204" pitchFamily="34" charset="0"/>
            </a:endParaRPr>
          </a:p>
          <a:p>
            <a:pPr marL="246888" lvl="1" indent="0" algn="l" rtl="0" fontAlgn="t">
              <a:spcBef>
                <a:spcPts val="0"/>
              </a:spcBef>
              <a:buNone/>
            </a:pPr>
            <a:r>
              <a:rPr lang="en-US" sz="1900" b="0" i="0" u="none" strike="noStrike" kern="1200" dirty="0">
                <a:solidFill>
                  <a:srgbClr val="000000"/>
                </a:solidFill>
                <a:effectLst/>
                <a:latin typeface="ui-monospace"/>
              </a:rPr>
              <a:t>int Add(T item);</a:t>
            </a:r>
            <a:endParaRPr lang="he-IL" sz="1900" b="0" i="0" u="none" strike="noStrike" dirty="0">
              <a:effectLst/>
              <a:latin typeface="Arial" panose="020B0604020202020204" pitchFamily="34" charset="0"/>
            </a:endParaRPr>
          </a:p>
          <a:p>
            <a:pPr marL="246888" lvl="1" indent="0" algn="l" rtl="0" fontAlgn="t">
              <a:spcBef>
                <a:spcPts val="0"/>
              </a:spcBef>
              <a:buNone/>
            </a:pPr>
            <a:r>
              <a:rPr lang="en-US" sz="1900" b="0" i="0" u="none" strike="noStrike" kern="1200" dirty="0">
                <a:solidFill>
                  <a:srgbClr val="000000"/>
                </a:solidFill>
                <a:effectLst/>
                <a:latin typeface="ui-monospace"/>
              </a:rPr>
              <a:t>T </a:t>
            </a:r>
            <a:r>
              <a:rPr lang="en-US" sz="1900" b="0" i="0" u="none" strike="noStrike" kern="1200" dirty="0" err="1">
                <a:solidFill>
                  <a:srgbClr val="000000"/>
                </a:solidFill>
                <a:effectLst/>
                <a:latin typeface="ui-monospace"/>
              </a:rPr>
              <a:t>GetById</a:t>
            </a:r>
            <a:r>
              <a:rPr lang="en-US" sz="1900" b="0" i="0" u="none" strike="noStrike" kern="1200" dirty="0">
                <a:solidFill>
                  <a:srgbClr val="000000"/>
                </a:solidFill>
                <a:effectLst/>
                <a:latin typeface="ui-monospace"/>
              </a:rPr>
              <a:t>(int id);</a:t>
            </a:r>
            <a:endParaRPr lang="he-IL" sz="1900" b="0" i="0" u="none" strike="noStrike" dirty="0">
              <a:effectLst/>
              <a:latin typeface="Arial" panose="020B0604020202020204" pitchFamily="34" charset="0"/>
            </a:endParaRPr>
          </a:p>
          <a:p>
            <a:pPr marL="246888" lvl="1" indent="0" algn="l" rtl="0" fontAlgn="t">
              <a:spcBef>
                <a:spcPts val="0"/>
              </a:spcBef>
              <a:buNone/>
            </a:pPr>
            <a:r>
              <a:rPr lang="en-US" sz="1900" b="0" i="0" u="none" strike="noStrike" kern="1200" dirty="0">
                <a:solidFill>
                  <a:srgbClr val="000000"/>
                </a:solidFill>
                <a:effectLst/>
                <a:latin typeface="ui-monospace"/>
              </a:rPr>
              <a:t>void Update(T item);</a:t>
            </a:r>
            <a:endParaRPr lang="he-IL" sz="1900" b="0" i="0" u="none" strike="noStrike" dirty="0">
              <a:effectLst/>
              <a:latin typeface="Arial" panose="020B0604020202020204" pitchFamily="34" charset="0"/>
            </a:endParaRPr>
          </a:p>
          <a:p>
            <a:pPr marL="246888" lvl="1" indent="0" algn="l" rtl="0" fontAlgn="t">
              <a:spcBef>
                <a:spcPts val="0"/>
              </a:spcBef>
              <a:buNone/>
            </a:pPr>
            <a:r>
              <a:rPr lang="en-US" sz="1900" b="0" i="0" u="none" strike="noStrike" kern="1200" dirty="0">
                <a:solidFill>
                  <a:srgbClr val="000000"/>
                </a:solidFill>
                <a:effectLst/>
                <a:latin typeface="ui-monospace"/>
              </a:rPr>
              <a:t>void Delete(int id);</a:t>
            </a:r>
          </a:p>
          <a:p>
            <a:pPr marL="246888" lvl="1" indent="0" algn="l" rtl="0" fontAlgn="t">
              <a:spcBef>
                <a:spcPts val="0"/>
              </a:spcBef>
              <a:buNone/>
            </a:pPr>
            <a:endParaRPr lang="he-IL" sz="1900" b="0" i="0" u="none" strike="noStrike" dirty="0">
              <a:effectLst/>
              <a:latin typeface="Arial" panose="020B0604020202020204" pitchFamily="34" charset="0"/>
            </a:endParaRPr>
          </a:p>
          <a:p>
            <a:pPr marL="246888" lvl="1" indent="0" algn="l" rtl="0" fontAlgn="t">
              <a:spcBef>
                <a:spcPts val="0"/>
              </a:spcBef>
              <a:buNone/>
            </a:pPr>
            <a:r>
              <a:rPr lang="de-DE" sz="1900" b="0" i="0" u="none" strike="noStrike" kern="1200" dirty="0">
                <a:solidFill>
                  <a:srgbClr val="000000"/>
                </a:solidFill>
                <a:effectLst/>
                <a:latin typeface="ui-monospace"/>
              </a:rPr>
              <a:t>//IEnumerable&lt;T?&gt; GetAll(Func&lt;T?, bool&gt;? filter = null);</a:t>
            </a:r>
            <a:endParaRPr lang="he-IL" sz="1900" b="0" i="0" u="none" strike="noStrike" dirty="0">
              <a:effectLst/>
              <a:latin typeface="Arial" panose="020B0604020202020204" pitchFamily="34" charset="0"/>
            </a:endParaRPr>
          </a:p>
          <a:p>
            <a:pPr marL="246888" lvl="1" indent="0" algn="l" rtl="0" fontAlgn="t">
              <a:spcBef>
                <a:spcPts val="0"/>
              </a:spcBef>
              <a:buNone/>
            </a:pPr>
            <a:r>
              <a:rPr lang="en-US" sz="1900" b="0" i="0" u="none" strike="noStrike" kern="1200" dirty="0">
                <a:solidFill>
                  <a:srgbClr val="000000"/>
                </a:solidFill>
                <a:effectLst/>
                <a:latin typeface="ui-monospace"/>
              </a:rPr>
              <a:t> </a:t>
            </a:r>
            <a:r>
              <a:rPr lang="en-US" sz="1900" b="0" i="0" u="none" strike="noStrike" kern="1200" dirty="0" err="1">
                <a:solidFill>
                  <a:srgbClr val="000000"/>
                </a:solidFill>
                <a:effectLst/>
                <a:latin typeface="ui-monospace"/>
              </a:rPr>
              <a:t>IEnumerable</a:t>
            </a:r>
            <a:r>
              <a:rPr lang="en-US" sz="1900" b="0" i="0" u="none" strike="noStrike" kern="1200" dirty="0">
                <a:solidFill>
                  <a:srgbClr val="000000"/>
                </a:solidFill>
                <a:effectLst/>
                <a:latin typeface="ui-monospace"/>
              </a:rPr>
              <a:t>&lt;T&gt; </a:t>
            </a:r>
            <a:r>
              <a:rPr lang="en-US" sz="1900" b="0" i="0" u="none" strike="noStrike" kern="1200" dirty="0" err="1">
                <a:solidFill>
                  <a:srgbClr val="000000"/>
                </a:solidFill>
                <a:effectLst/>
                <a:latin typeface="ui-monospace"/>
              </a:rPr>
              <a:t>GetAll</a:t>
            </a:r>
            <a:r>
              <a:rPr lang="en-US" sz="1900" b="0" i="0" u="none" strike="noStrike" kern="1200" dirty="0">
                <a:solidFill>
                  <a:srgbClr val="000000"/>
                </a:solidFill>
                <a:effectLst/>
                <a:latin typeface="ui-monospace"/>
              </a:rPr>
              <a:t>(); </a:t>
            </a:r>
            <a:endParaRPr lang="he-IL" sz="1900" b="0" i="0" u="none" strike="noStrike" dirty="0">
              <a:effectLst/>
              <a:latin typeface="Arial" panose="020B0604020202020204" pitchFamily="34" charset="0"/>
            </a:endParaRPr>
          </a:p>
          <a:p>
            <a:pPr marL="0" indent="0" algn="l" rtl="0" eaLnBrk="1" fontAlgn="t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000000"/>
                </a:solidFill>
                <a:latin typeface="ui-monospace"/>
              </a:rPr>
              <a:t>}</a:t>
            </a:r>
            <a:endParaRPr lang="he-IL" sz="1900" b="0" i="0" u="none" strike="noStrike" dirty="0">
              <a:effectLst/>
              <a:latin typeface="Arial" panose="020B0604020202020204" pitchFamily="34" charset="0"/>
            </a:endParaRPr>
          </a:p>
          <a:p>
            <a:r>
              <a:rPr lang="he-IL" dirty="0"/>
              <a:t>שימו לב, חובה לממש את כל מתודות הממשק.</a:t>
            </a:r>
          </a:p>
          <a:p>
            <a:r>
              <a:rPr lang="he-IL" dirty="0"/>
              <a:t>עבור כל מתודה שאנו עוד לא מממשים ניתן לקבוע שהיא מבצעת </a:t>
            </a:r>
            <a:r>
              <a:rPr lang="en-US" dirty="0"/>
              <a:t>throw</a:t>
            </a:r>
            <a:r>
              <a:rPr lang="he-IL" dirty="0"/>
              <a:t> וכך ניתן עדיין להריץ ולבדוק </a:t>
            </a:r>
            <a:r>
              <a:rPr lang="he-IL" dirty="0" err="1"/>
              <a:t>שהכל</a:t>
            </a:r>
            <a:r>
              <a:rPr lang="he-IL" dirty="0"/>
              <a:t> עובד.</a:t>
            </a:r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AEEC88C-9302-D6DA-4A1F-97E378A629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044" y="4603564"/>
            <a:ext cx="1434452" cy="2020984"/>
          </a:xfrm>
          <a:prstGeom prst="rect">
            <a:avLst/>
          </a:prstGeom>
        </p:spPr>
      </p:pic>
      <p:sp>
        <p:nvSpPr>
          <p:cNvPr id="5" name="הסבר מלבני מעוגל 17">
            <a:extLst>
              <a:ext uri="{FF2B5EF4-FFF2-40B4-BE49-F238E27FC236}">
                <a16:creationId xmlns:a16="http://schemas.microsoft.com/office/drawing/2014/main" id="{FA1A813E-D6A5-F18C-F4FB-974AB5069A0F}"/>
              </a:ext>
            </a:extLst>
          </p:cNvPr>
          <p:cNvSpPr/>
          <p:nvPr/>
        </p:nvSpPr>
        <p:spPr bwMode="auto">
          <a:xfrm>
            <a:off x="5436096" y="3163404"/>
            <a:ext cx="2609800" cy="769652"/>
          </a:xfrm>
          <a:prstGeom prst="wedgeRoundRectCallout">
            <a:avLst>
              <a:gd name="adj1" fmla="val 45585"/>
              <a:gd name="adj2" fmla="val 176197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he-IL" sz="1500" dirty="0"/>
              <a:t>המתודה </a:t>
            </a:r>
            <a:r>
              <a:rPr lang="en-US" sz="1500" dirty="0" err="1"/>
              <a:t>GetAll</a:t>
            </a:r>
            <a:r>
              <a:rPr lang="he-IL" sz="1500" dirty="0"/>
              <a:t> בהמשך – תוכל לקבל תנאי ותחזיר רק את האיברים שעומדים בתנאי</a:t>
            </a:r>
          </a:p>
        </p:txBody>
      </p:sp>
    </p:spTree>
    <p:extLst>
      <p:ext uri="{BB962C8B-B14F-4D97-AF65-F5344CB8AC3E}">
        <p14:creationId xmlns:p14="http://schemas.microsoft.com/office/powerpoint/2010/main" val="343026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D88514C-2033-30F7-6CBD-8F9E32982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/>
              <a:t>כל אחת מהישויות, מממשת ממשק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0DEAB0C-5915-6F16-EDB8-25CCB7610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עבור כל אחת מהישויות בפרויקט, יש ליצור ממשק שאותו היא צריכה לממש.</a:t>
            </a:r>
          </a:p>
          <a:p>
            <a:r>
              <a:rPr lang="he-IL" dirty="0"/>
              <a:t>למשל – אם יש לנו ישות בשם </a:t>
            </a:r>
            <a:r>
              <a:rPr lang="en-US" dirty="0"/>
              <a:t>Bus</a:t>
            </a:r>
            <a:r>
              <a:rPr lang="he-IL" dirty="0"/>
              <a:t>, היא תממש ממשק בשם </a:t>
            </a:r>
            <a:r>
              <a:rPr lang="en-US" dirty="0" err="1"/>
              <a:t>IBus</a:t>
            </a:r>
            <a:r>
              <a:rPr lang="he-IL" dirty="0"/>
              <a:t>. </a:t>
            </a:r>
          </a:p>
          <a:p>
            <a:pPr lvl="1"/>
            <a:r>
              <a:rPr lang="he-IL" dirty="0"/>
              <a:t>הממשק הזה, מצד אחד בעצמו מממש את הממשק </a:t>
            </a:r>
            <a:r>
              <a:rPr lang="en-US" dirty="0" err="1"/>
              <a:t>ICrud</a:t>
            </a:r>
            <a:endParaRPr lang="he-IL" dirty="0"/>
          </a:p>
          <a:p>
            <a:pPr lvl="1"/>
            <a:r>
              <a:rPr lang="he-IL" dirty="0"/>
              <a:t>אך ניתן להוסיף לו מתודות נוספות </a:t>
            </a:r>
          </a:p>
          <a:p>
            <a:r>
              <a:rPr lang="he-IL" dirty="0"/>
              <a:t>ולאחר מכן – ניצור מחלקה שתתממש את הממשק, למשל - </a:t>
            </a:r>
            <a:r>
              <a:rPr lang="en-US" dirty="0" err="1"/>
              <a:t>DalBus</a:t>
            </a:r>
            <a:r>
              <a:rPr lang="he-IL" dirty="0"/>
              <a:t> – ובה יהיו בפועל פעולות ה</a:t>
            </a:r>
            <a:r>
              <a:rPr lang="en-US" dirty="0"/>
              <a:t>CRUD </a:t>
            </a:r>
            <a:r>
              <a:rPr lang="he-IL" dirty="0"/>
              <a:t> עבור הישות המתאימה.</a:t>
            </a:r>
          </a:p>
          <a:p>
            <a:endParaRPr lang="he-IL" dirty="0"/>
          </a:p>
          <a:p>
            <a:r>
              <a:rPr lang="he-IL" dirty="0"/>
              <a:t>כך נעשה עבור כל אחת מן הישויות</a:t>
            </a:r>
          </a:p>
        </p:txBody>
      </p:sp>
    </p:spTree>
    <p:extLst>
      <p:ext uri="{BB962C8B-B14F-4D97-AF65-F5344CB8AC3E}">
        <p14:creationId xmlns:p14="http://schemas.microsoft.com/office/powerpoint/2010/main" val="338669571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אז מה היה לנו היום?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e-IL" dirty="0"/>
              <a:t>טיפוס ערך והפניה</a:t>
            </a:r>
          </a:p>
          <a:p>
            <a:r>
              <a:rPr lang="he-IL" dirty="0"/>
              <a:t>מחלקות, מבנים, רשומות</a:t>
            </a:r>
          </a:p>
          <a:p>
            <a:r>
              <a:rPr lang="he-IL" dirty="0"/>
              <a:t>מאפיינים - </a:t>
            </a:r>
            <a:r>
              <a:rPr lang="en-US" dirty="0"/>
              <a:t>Properties</a:t>
            </a:r>
            <a:endParaRPr lang="he-IL" dirty="0"/>
          </a:p>
          <a:p>
            <a:r>
              <a:rPr lang="he-IL" dirty="0"/>
              <a:t>ממשקים</a:t>
            </a:r>
          </a:p>
          <a:p>
            <a:r>
              <a:rPr lang="he-IL" dirty="0"/>
              <a:t>מודל השכבות</a:t>
            </a:r>
          </a:p>
          <a:p>
            <a:r>
              <a:rPr lang="he-IL" dirty="0"/>
              <a:t>ועוד קצת פה ושם...</a:t>
            </a:r>
          </a:p>
          <a:p>
            <a:endParaRPr lang="he-IL" dirty="0"/>
          </a:p>
          <a:p>
            <a:r>
              <a:rPr lang="he-IL" dirty="0"/>
              <a:t>ולא לשכוח את תרגיל 1.</a:t>
            </a:r>
          </a:p>
          <a:p>
            <a:pPr lvl="1"/>
            <a:r>
              <a:rPr lang="he-IL" dirty="0"/>
              <a:t>הכירו את </a:t>
            </a:r>
            <a:r>
              <a:rPr lang="he-IL" dirty="0" err="1"/>
              <a:t>הויקי</a:t>
            </a:r>
            <a:r>
              <a:rPr lang="he-IL" dirty="0"/>
              <a:t> עזר לצורך שאלות</a:t>
            </a:r>
          </a:p>
          <a:p>
            <a:pPr lvl="1"/>
            <a:r>
              <a:rPr lang="he-IL" dirty="0"/>
              <a:t>מתגברות, שעת קבלה וזום</a:t>
            </a:r>
          </a:p>
          <a:p>
            <a:r>
              <a:rPr lang="he-IL"/>
              <a:t>לא </a:t>
            </a:r>
            <a:r>
              <a:rPr lang="he-IL" dirty="0"/>
              <a:t>לשכוח את הלימוד עצמי!!.</a:t>
            </a:r>
          </a:p>
          <a:p>
            <a:pPr marL="0" indent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27438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מאפיין</a:t>
            </a:r>
          </a:p>
        </p:txBody>
      </p:sp>
      <p:sp>
        <p:nvSpPr>
          <p:cNvPr id="5" name="כותרת משנה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939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מאפיין- </a:t>
            </a:r>
            <a:r>
              <a:rPr lang="en-US" cap="none" dirty="0"/>
              <a:t>property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sz="2400" dirty="0"/>
              <a:t>מאפיין של מחלקה </a:t>
            </a:r>
            <a:r>
              <a:rPr lang="he-IL" sz="2400" b="1" dirty="0"/>
              <a:t>מזכיר מאוד שדה </a:t>
            </a:r>
            <a:r>
              <a:rPr lang="he-IL" sz="2400" dirty="0"/>
              <a:t>אך</a:t>
            </a:r>
            <a:r>
              <a:rPr lang="he-IL" sz="2400" b="1" dirty="0"/>
              <a:t> </a:t>
            </a:r>
            <a:r>
              <a:rPr lang="he-IL" sz="2400" dirty="0"/>
              <a:t>מאפיין אינו שדה רגיל, </a:t>
            </a:r>
            <a:r>
              <a:rPr lang="he-IL" sz="2400" b="1" dirty="0"/>
              <a:t>אלא הוא בעצם 2 מתודות</a:t>
            </a:r>
            <a:r>
              <a:rPr lang="he-IL" sz="2400" dirty="0"/>
              <a:t>.</a:t>
            </a:r>
          </a:p>
          <a:p>
            <a:r>
              <a:rPr lang="he-IL" sz="2400" dirty="0"/>
              <a:t>מאפיין </a:t>
            </a:r>
            <a:r>
              <a:rPr lang="he-IL" sz="2400" b="1" u="sng" dirty="0"/>
              <a:t>בד"כ</a:t>
            </a:r>
            <a:r>
              <a:rPr lang="he-IL" sz="2400" dirty="0"/>
              <a:t> מייצג שדה פרטי באופן ציבורי .</a:t>
            </a:r>
          </a:p>
          <a:p>
            <a:r>
              <a:rPr lang="he-IL" dirty="0"/>
              <a:t>"משתנה" זה מכיל 2 מתודות:</a:t>
            </a:r>
            <a:endParaRPr lang="he-IL" sz="2400" dirty="0"/>
          </a:p>
          <a:p>
            <a:pPr lvl="1"/>
            <a:r>
              <a:rPr lang="en-US" sz="2400" dirty="0"/>
              <a:t>get</a:t>
            </a:r>
            <a:endParaRPr lang="he-IL" sz="2400" dirty="0"/>
          </a:p>
          <a:p>
            <a:pPr lvl="1"/>
            <a:r>
              <a:rPr lang="en-US" sz="2400" dirty="0"/>
              <a:t>set</a:t>
            </a:r>
            <a:endParaRPr lang="he-IL" sz="2400" dirty="0"/>
          </a:p>
          <a:p>
            <a:pPr lvl="2"/>
            <a:r>
              <a:rPr lang="he-IL" sz="2300" kern="0" dirty="0">
                <a:latin typeface="Arial" pitchFamily="34" charset="0"/>
              </a:rPr>
              <a:t>מילה שמורה </a:t>
            </a:r>
            <a:r>
              <a:rPr lang="he-IL" sz="2400" dirty="0">
                <a:solidFill>
                  <a:schemeClr val="tx1">
                    <a:tint val="85000"/>
                  </a:schemeClr>
                </a:solidFill>
              </a:rPr>
              <a:t>לערך המתקבל-  </a:t>
            </a:r>
            <a:r>
              <a:rPr lang="en-US" sz="2400" dirty="0">
                <a:solidFill>
                  <a:schemeClr val="tx1">
                    <a:tint val="85000"/>
                  </a:schemeClr>
                </a:solidFill>
              </a:rPr>
              <a:t>value</a:t>
            </a:r>
          </a:p>
          <a:p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5157193"/>
            <a:ext cx="1226635" cy="1728192"/>
          </a:xfrm>
          <a:prstGeom prst="rect">
            <a:avLst/>
          </a:prstGeom>
        </p:spPr>
      </p:pic>
      <p:sp>
        <p:nvSpPr>
          <p:cNvPr id="5" name="הסבר מלבני מעוגל 17"/>
          <p:cNvSpPr/>
          <p:nvPr/>
        </p:nvSpPr>
        <p:spPr bwMode="auto">
          <a:xfrm flipH="1">
            <a:off x="2339752" y="4869160"/>
            <a:ext cx="4400670" cy="1060421"/>
          </a:xfrm>
          <a:prstGeom prst="wedgeRoundRectCallout">
            <a:avLst>
              <a:gd name="adj1" fmla="val -81976"/>
              <a:gd name="adj2" fmla="val 25784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he-IL" sz="2800" dirty="0"/>
              <a:t>גם לי יש כפיל שהולך במקומי לאירועים ציבוריים...</a:t>
            </a:r>
          </a:p>
        </p:txBody>
      </p:sp>
    </p:spTree>
    <p:extLst>
      <p:ext uri="{BB962C8B-B14F-4D97-AF65-F5344CB8AC3E}">
        <p14:creationId xmlns:p14="http://schemas.microsoft.com/office/powerpoint/2010/main" val="282393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למשל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en-US" dirty="0"/>
              <a:t>Class </a:t>
            </a:r>
            <a:r>
              <a:rPr lang="en-US" dirty="0" err="1"/>
              <a:t>MyClass</a:t>
            </a:r>
            <a:r>
              <a:rPr lang="en-US" dirty="0"/>
              <a:t> </a:t>
            </a:r>
          </a:p>
          <a:p>
            <a:pPr marL="0" indent="0" algn="l" rtl="0">
              <a:buNone/>
            </a:pPr>
            <a:r>
              <a:rPr lang="en-US" dirty="0"/>
              <a:t>{ </a:t>
            </a:r>
          </a:p>
          <a:p>
            <a:pPr marL="0" indent="0" algn="l" rtl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private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m_x</a:t>
            </a:r>
            <a:r>
              <a:rPr lang="en-US" dirty="0"/>
              <a:t>; </a:t>
            </a:r>
          </a:p>
          <a:p>
            <a:pPr marL="0" indent="0" algn="l" rtl="0">
              <a:buNone/>
            </a:pPr>
            <a:r>
              <a:rPr lang="en-US" dirty="0"/>
              <a:t> </a:t>
            </a:r>
          </a:p>
          <a:p>
            <a:pPr marL="0" indent="0" algn="l" rtl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X </a:t>
            </a:r>
          </a:p>
          <a:p>
            <a:pPr marL="0" indent="0" algn="l" rtl="0">
              <a:buNone/>
            </a:pPr>
            <a:r>
              <a:rPr lang="en-US" dirty="0"/>
              <a:t>    { </a:t>
            </a:r>
          </a:p>
          <a:p>
            <a:pPr marL="0" indent="0" algn="l" rtl="0">
              <a:buNone/>
            </a:pPr>
            <a:r>
              <a:rPr lang="en-US" dirty="0"/>
              <a:t>        </a:t>
            </a:r>
            <a:r>
              <a:rPr lang="en-US" dirty="0">
                <a:solidFill>
                  <a:srgbClr val="FF0000"/>
                </a:solidFill>
              </a:rPr>
              <a:t>get</a:t>
            </a:r>
            <a:r>
              <a:rPr lang="en-US" dirty="0"/>
              <a:t> { return </a:t>
            </a:r>
            <a:r>
              <a:rPr lang="en-US" dirty="0" err="1"/>
              <a:t>m_x</a:t>
            </a:r>
            <a:r>
              <a:rPr lang="en-US" dirty="0"/>
              <a:t>; } </a:t>
            </a:r>
          </a:p>
          <a:p>
            <a:pPr marL="0" indent="0" algn="l" rtl="0">
              <a:buNone/>
            </a:pPr>
            <a:r>
              <a:rPr lang="en-US" dirty="0"/>
              <a:t>        </a:t>
            </a:r>
            <a:r>
              <a:rPr lang="en-US" dirty="0">
                <a:solidFill>
                  <a:srgbClr val="FF0000"/>
                </a:solidFill>
              </a:rPr>
              <a:t>set</a:t>
            </a:r>
            <a:r>
              <a:rPr lang="en-US" dirty="0"/>
              <a:t> { </a:t>
            </a:r>
            <a:r>
              <a:rPr lang="en-US" dirty="0" err="1"/>
              <a:t>m_x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value</a:t>
            </a:r>
            <a:r>
              <a:rPr lang="en-US" dirty="0"/>
              <a:t>; } </a:t>
            </a:r>
          </a:p>
          <a:p>
            <a:pPr marL="0" indent="0" algn="l" rtl="0">
              <a:buNone/>
            </a:pPr>
            <a:r>
              <a:rPr lang="en-US" dirty="0"/>
              <a:t>    } </a:t>
            </a:r>
          </a:p>
          <a:p>
            <a:pPr marL="0" indent="0" algn="l" rtl="0">
              <a:buNone/>
            </a:pPr>
            <a:r>
              <a:rPr lang="en-US" dirty="0"/>
              <a:t>static void Main(string[] </a:t>
            </a:r>
            <a:r>
              <a:rPr lang="en-US" dirty="0" err="1"/>
              <a:t>args</a:t>
            </a:r>
            <a:r>
              <a:rPr lang="en-US" dirty="0"/>
              <a:t>) </a:t>
            </a:r>
          </a:p>
          <a:p>
            <a:pPr marL="0" indent="0" algn="l" rtl="0">
              <a:buNone/>
            </a:pPr>
            <a:r>
              <a:rPr lang="en-US" dirty="0"/>
              <a:t>{ </a:t>
            </a:r>
          </a:p>
          <a:p>
            <a:pPr marL="0" indent="0" algn="l" rtl="0">
              <a:buNone/>
            </a:pPr>
            <a:r>
              <a:rPr lang="en-US" dirty="0"/>
              <a:t>    </a:t>
            </a:r>
            <a:r>
              <a:rPr lang="en-US" dirty="0" err="1"/>
              <a:t>MyClass</a:t>
            </a:r>
            <a:r>
              <a:rPr lang="en-US" dirty="0"/>
              <a:t> </a:t>
            </a:r>
            <a:r>
              <a:rPr lang="en-US" dirty="0" err="1"/>
              <a:t>myClass</a:t>
            </a:r>
            <a:r>
              <a:rPr lang="en-US" dirty="0"/>
              <a:t> = new </a:t>
            </a:r>
            <a:r>
              <a:rPr lang="en-US" dirty="0" err="1"/>
              <a:t>MyClass</a:t>
            </a:r>
            <a:r>
              <a:rPr lang="en-US" dirty="0"/>
              <a:t>(); </a:t>
            </a:r>
          </a:p>
          <a:p>
            <a:pPr marL="0" indent="0" algn="l" rtl="0">
              <a:buNone/>
            </a:pPr>
            <a:r>
              <a:rPr lang="en-US" dirty="0"/>
              <a:t>    </a:t>
            </a:r>
            <a:r>
              <a:rPr lang="en-US" dirty="0" err="1"/>
              <a:t>myClass.X</a:t>
            </a:r>
            <a:r>
              <a:rPr lang="en-US" dirty="0"/>
              <a:t> = 8; </a:t>
            </a:r>
          </a:p>
          <a:p>
            <a:pPr marL="0" indent="0" algn="l" rtl="0">
              <a:buNone/>
            </a:pPr>
            <a:r>
              <a:rPr lang="en-US" dirty="0"/>
              <a:t>    </a:t>
            </a:r>
            <a:r>
              <a:rPr lang="en-US" dirty="0" err="1"/>
              <a:t>Console.WriteLine</a:t>
            </a:r>
            <a:r>
              <a:rPr lang="en-US" dirty="0"/>
              <a:t>(</a:t>
            </a:r>
            <a:r>
              <a:rPr lang="en-US" dirty="0" err="1"/>
              <a:t>myClass.X</a:t>
            </a:r>
            <a:r>
              <a:rPr lang="en-US" dirty="0"/>
              <a:t>); </a:t>
            </a:r>
          </a:p>
          <a:p>
            <a:pPr marL="0" indent="0" algn="l" rtl="0">
              <a:buNone/>
            </a:pPr>
            <a:r>
              <a:rPr lang="en-US" dirty="0"/>
              <a:t>} </a:t>
            </a:r>
            <a:endParaRPr lang="he-IL" dirty="0"/>
          </a:p>
          <a:p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1" y="5118148"/>
            <a:ext cx="1152128" cy="1623220"/>
          </a:xfrm>
          <a:prstGeom prst="rect">
            <a:avLst/>
          </a:prstGeom>
        </p:spPr>
      </p:pic>
      <p:sp>
        <p:nvSpPr>
          <p:cNvPr id="5" name="הסבר מלבני מעוגל 17"/>
          <p:cNvSpPr/>
          <p:nvPr/>
        </p:nvSpPr>
        <p:spPr bwMode="auto">
          <a:xfrm flipH="1">
            <a:off x="3923928" y="594534"/>
            <a:ext cx="1800200" cy="530210"/>
          </a:xfrm>
          <a:prstGeom prst="wedgeRoundRectCallout">
            <a:avLst>
              <a:gd name="adj1" fmla="val 161727"/>
              <a:gd name="adj2" fmla="val 266224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he-IL" sz="2800" dirty="0"/>
              <a:t>שדה פרטי</a:t>
            </a:r>
          </a:p>
        </p:txBody>
      </p:sp>
      <p:sp>
        <p:nvSpPr>
          <p:cNvPr id="7" name="הסבר מלבני מעוגל 17"/>
          <p:cNvSpPr/>
          <p:nvPr/>
        </p:nvSpPr>
        <p:spPr bwMode="auto">
          <a:xfrm flipH="1">
            <a:off x="4499992" y="1412776"/>
            <a:ext cx="2952328" cy="1296144"/>
          </a:xfrm>
          <a:prstGeom prst="wedgeRoundRectCallout">
            <a:avLst>
              <a:gd name="adj1" fmla="val 122849"/>
              <a:gd name="adj2" fmla="val 85253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he-IL" sz="2800" dirty="0"/>
              <a:t>מאפיין </a:t>
            </a:r>
            <a:r>
              <a:rPr lang="en-US" sz="2800" dirty="0"/>
              <a:t> (property)</a:t>
            </a:r>
            <a:r>
              <a:rPr lang="he-IL" sz="2800" dirty="0"/>
              <a:t> ציבורי</a:t>
            </a:r>
          </a:p>
          <a:p>
            <a:r>
              <a:rPr lang="he-IL" sz="2000" dirty="0"/>
              <a:t>שעוטף את השדה הפרטי</a:t>
            </a:r>
          </a:p>
        </p:txBody>
      </p:sp>
      <p:sp>
        <p:nvSpPr>
          <p:cNvPr id="8" name="הסבר מלבני מעוגל 17"/>
          <p:cNvSpPr/>
          <p:nvPr/>
        </p:nvSpPr>
        <p:spPr bwMode="auto">
          <a:xfrm flipH="1">
            <a:off x="4947342" y="3212976"/>
            <a:ext cx="2952328" cy="1368152"/>
          </a:xfrm>
          <a:prstGeom prst="wedgeRoundRectCallout">
            <a:avLst>
              <a:gd name="adj1" fmla="val 122460"/>
              <a:gd name="adj2" fmla="val 129841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he-IL" sz="2800" dirty="0"/>
              <a:t>שימוש בשדה דרך המאפיין הציבורי. </a:t>
            </a:r>
          </a:p>
          <a:p>
            <a:r>
              <a:rPr lang="he-IL" sz="2000" dirty="0"/>
              <a:t>ולא מפורשות דרך </a:t>
            </a:r>
            <a:r>
              <a:rPr lang="en-US" sz="1400" dirty="0"/>
              <a:t>GET/SET</a:t>
            </a:r>
            <a:endParaRPr lang="he-IL" sz="1400" dirty="0"/>
          </a:p>
        </p:txBody>
      </p:sp>
      <p:sp>
        <p:nvSpPr>
          <p:cNvPr id="9" name="הסבר מלבני מעוגל 17"/>
          <p:cNvSpPr/>
          <p:nvPr/>
        </p:nvSpPr>
        <p:spPr bwMode="auto">
          <a:xfrm flipH="1">
            <a:off x="5074314" y="5245682"/>
            <a:ext cx="2882062" cy="631590"/>
          </a:xfrm>
          <a:prstGeom prst="wedgeRoundRectCallout">
            <a:avLst>
              <a:gd name="adj1" fmla="val -62903"/>
              <a:gd name="adj2" fmla="val 5320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he-IL" sz="2800" dirty="0"/>
              <a:t>עבודה בעיניים!</a:t>
            </a:r>
          </a:p>
        </p:txBody>
      </p:sp>
      <p:sp>
        <p:nvSpPr>
          <p:cNvPr id="10" name="תרשים זרימה: קלט ידני 9"/>
          <p:cNvSpPr/>
          <p:nvPr/>
        </p:nvSpPr>
        <p:spPr>
          <a:xfrm>
            <a:off x="827584" y="6237312"/>
            <a:ext cx="1512168" cy="504056"/>
          </a:xfrm>
          <a:prstGeom prst="flowChartManualIn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Solid20</a:t>
            </a:r>
          </a:p>
        </p:txBody>
      </p:sp>
    </p:spTree>
    <p:extLst>
      <p:ext uri="{BB962C8B-B14F-4D97-AF65-F5344CB8AC3E}">
        <p14:creationId xmlns:p14="http://schemas.microsoft.com/office/powerpoint/2010/main" val="67605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sz="5400" dirty="0"/>
              <a:t>מאפיינים של מאפיין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he-IL" sz="2400" dirty="0"/>
              <a:t>שדה הוא חלק מהזיכרון של האובייקט אך מאפיין לא!!</a:t>
            </a:r>
            <a:endParaRPr lang="en-US" sz="2400" dirty="0"/>
          </a:p>
          <a:p>
            <a:r>
              <a:rPr lang="he-IL" sz="2400" kern="0" dirty="0">
                <a:latin typeface="Arial" pitchFamily="34" charset="0"/>
              </a:rPr>
              <a:t>השימוש בו הוא כמו בשדה, אך מאחורי הקלעים הוא בעצם שתי מתודות:</a:t>
            </a:r>
          </a:p>
          <a:p>
            <a:pPr lvl="1"/>
            <a:r>
              <a:rPr lang="en-US" sz="2400" dirty="0"/>
              <a:t>get</a:t>
            </a:r>
            <a:endParaRPr lang="he-IL" sz="2400" dirty="0"/>
          </a:p>
          <a:p>
            <a:pPr lvl="1"/>
            <a:r>
              <a:rPr lang="en-US" sz="2400" dirty="0"/>
              <a:t>Set</a:t>
            </a:r>
            <a:endParaRPr lang="he-IL" sz="2400" dirty="0"/>
          </a:p>
          <a:p>
            <a:r>
              <a:rPr lang="he-IL" sz="2400" dirty="0"/>
              <a:t>ניתן להגדיר בצורה מהירה ע"י חץ &lt;=:</a:t>
            </a:r>
          </a:p>
          <a:p>
            <a:pPr lvl="1" algn="l" rtl="0"/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num</a:t>
            </a:r>
            <a:r>
              <a:rPr lang="en-US" sz="2400" dirty="0"/>
              <a:t>; // private</a:t>
            </a:r>
            <a:endParaRPr lang="he-IL" sz="2400" dirty="0"/>
          </a:p>
          <a:p>
            <a:pPr lvl="1" algn="l" rtl="0"/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Num</a:t>
            </a:r>
            <a:r>
              <a:rPr lang="en-US" sz="2400" dirty="0"/>
              <a:t> { get =&gt; </a:t>
            </a:r>
            <a:r>
              <a:rPr lang="en-US" sz="2400" dirty="0" err="1"/>
              <a:t>num</a:t>
            </a:r>
            <a:r>
              <a:rPr lang="en-US" sz="2400" dirty="0"/>
              <a:t>; set =&gt; </a:t>
            </a:r>
            <a:r>
              <a:rPr lang="en-US" sz="2400" dirty="0" err="1"/>
              <a:t>num</a:t>
            </a:r>
            <a:r>
              <a:rPr lang="en-US" sz="2400" dirty="0"/>
              <a:t> = value; };</a:t>
            </a:r>
            <a:endParaRPr lang="he-IL" sz="2400" dirty="0"/>
          </a:p>
          <a:p>
            <a:pPr marL="0" indent="0">
              <a:buNone/>
            </a:pPr>
            <a:endParaRPr lang="he-IL" sz="2400" dirty="0"/>
          </a:p>
          <a:p>
            <a:r>
              <a:rPr lang="he-IL" sz="2400" dirty="0"/>
              <a:t>מאפיינים יהיו משמעותיים בהמשך – כי רק משתנים כאלו יעילים בכל מיני פעולות ב</a:t>
            </a:r>
            <a:r>
              <a:rPr lang="en-US" sz="2400" dirty="0"/>
              <a:t>WPF</a:t>
            </a:r>
            <a:r>
              <a:rPr lang="he-IL" sz="2400" dirty="0"/>
              <a:t> (יעני – בממשק גרפי)</a:t>
            </a:r>
          </a:p>
          <a:p>
            <a:endParaRPr lang="he-IL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9654E-5318-4238-B03D-55CEA01D4D35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527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9654E-5318-4238-B03D-55CEA01D4D35}" type="slidenum">
              <a:rPr lang="he-IL" smtClean="0"/>
              <a:t>19</a:t>
            </a:fld>
            <a:endParaRPr lang="he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064453-4144-4C2A-B485-5D53042DFB61}"/>
              </a:ext>
            </a:extLst>
          </p:cNvPr>
          <p:cNvSpPr/>
          <p:nvPr/>
        </p:nvSpPr>
        <p:spPr>
          <a:xfrm>
            <a:off x="323528" y="955291"/>
            <a:ext cx="6120680" cy="560095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&gt;= 0 &amp;&amp;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 100)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0;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(value &lt; 0)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0;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value;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m_str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Str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m_str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m_str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value.Trim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 }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</a:t>
            </a:r>
            <a:r>
              <a:rPr lang="he-IL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קיצוץ</a:t>
            </a:r>
            <a:r>
              <a:rPr lang="he-IL" sz="1200" dirty="0">
                <a:solidFill>
                  <a:srgbClr val="008000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he-IL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רווחים</a:t>
            </a:r>
            <a:r>
              <a:rPr lang="he-IL" sz="1200" dirty="0">
                <a:solidFill>
                  <a:srgbClr val="008000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he-IL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מתחילת</a:t>
            </a:r>
            <a:r>
              <a:rPr lang="he-IL" sz="1200" dirty="0">
                <a:solidFill>
                  <a:srgbClr val="008000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he-IL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וסוף</a:t>
            </a:r>
            <a:r>
              <a:rPr lang="he-IL" sz="1200" dirty="0">
                <a:solidFill>
                  <a:srgbClr val="008000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he-IL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מחרוזת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366813-7126-415D-A1FC-28EB99AC9F5E}"/>
              </a:ext>
            </a:extLst>
          </p:cNvPr>
          <p:cNvSpPr/>
          <p:nvPr/>
        </p:nvSpPr>
        <p:spPr>
          <a:xfrm>
            <a:off x="4592908" y="236540"/>
            <a:ext cx="4032448" cy="24547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[]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Try t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Try();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t.X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-7;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m_x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0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t.X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8;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m_x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8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t.Str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  ABC 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m_str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"ABC";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22014" y="236540"/>
            <a:ext cx="3672408" cy="532302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מאפיין – יתרונות</a:t>
            </a:r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DEDEF202-439F-427B-83C3-8EF97428D222}"/>
              </a:ext>
            </a:extLst>
          </p:cNvPr>
          <p:cNvSpPr/>
          <p:nvPr/>
        </p:nvSpPr>
        <p:spPr>
          <a:xfrm>
            <a:off x="4283968" y="3212976"/>
            <a:ext cx="4320480" cy="2232249"/>
          </a:xfrm>
          <a:prstGeom prst="borderCallout2">
            <a:avLst>
              <a:gd name="adj1" fmla="val 18750"/>
              <a:gd name="adj2" fmla="val -8333"/>
              <a:gd name="adj3" fmla="val 4381"/>
              <a:gd name="adj4" fmla="val -26057"/>
              <a:gd name="adj5" fmla="val 82073"/>
              <a:gd name="adj6" fmla="val -3216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dirty="0"/>
              <a:t>נוכל לשלוט בערכים שיוצאים ונכנסים לשדה הפרטי בעזרת מתודות מורכבות יותר ותנאים על הערכים.</a:t>
            </a:r>
          </a:p>
          <a:p>
            <a:pPr algn="ctr"/>
            <a:r>
              <a:rPr lang="he-IL" dirty="0"/>
              <a:t>ועדיין נוכל להשתמש במאפיין בשמו בלבד ולא דרך קריאה למתודות </a:t>
            </a:r>
            <a:r>
              <a:rPr lang="en-US" dirty="0"/>
              <a:t>get/set</a:t>
            </a:r>
            <a:r>
              <a:rPr lang="he-IL" dirty="0"/>
              <a:t>.</a:t>
            </a:r>
          </a:p>
          <a:p>
            <a:pPr algn="ctr"/>
            <a:r>
              <a:rPr lang="he-IL" dirty="0"/>
              <a:t>וכן נוכל לבצע על השדה השמה פשוטה.</a:t>
            </a:r>
          </a:p>
        </p:txBody>
      </p:sp>
      <p:sp>
        <p:nvSpPr>
          <p:cNvPr id="7" name="תרשים זרימה: קלט ידני 6"/>
          <p:cNvSpPr/>
          <p:nvPr/>
        </p:nvSpPr>
        <p:spPr>
          <a:xfrm>
            <a:off x="992011" y="6238641"/>
            <a:ext cx="1512168" cy="504056"/>
          </a:xfrm>
          <a:prstGeom prst="flowChartManualIn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Solid22</a:t>
            </a:r>
          </a:p>
        </p:txBody>
      </p:sp>
    </p:spTree>
    <p:extLst>
      <p:ext uri="{BB962C8B-B14F-4D97-AF65-F5344CB8AC3E}">
        <p14:creationId xmlns:p14="http://schemas.microsoft.com/office/powerpoint/2010/main" val="1279800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תודה ל: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ריבונו של עולם, </a:t>
            </a:r>
          </a:p>
          <a:p>
            <a:r>
              <a:rPr lang="he-IL" dirty="0"/>
              <a:t>על כל האנשים הטובים שהוא ברא...</a:t>
            </a:r>
          </a:p>
        </p:txBody>
      </p:sp>
    </p:spTree>
    <p:extLst>
      <p:ext uri="{BB962C8B-B14F-4D97-AF65-F5344CB8AC3E}">
        <p14:creationId xmlns:p14="http://schemas.microsoft.com/office/powerpoint/2010/main" val="3575836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הגדרה מהירה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l" rtl="0">
              <a:buNone/>
            </a:pPr>
            <a:r>
              <a:rPr lang="en-US" dirty="0"/>
              <a:t>class </a:t>
            </a:r>
            <a:r>
              <a:rPr lang="en-US" dirty="0" err="1"/>
              <a:t>MyClass</a:t>
            </a:r>
            <a:r>
              <a:rPr lang="en-US" dirty="0"/>
              <a:t> </a:t>
            </a:r>
          </a:p>
          <a:p>
            <a:pPr marL="0" indent="0" algn="l" rtl="0">
              <a:buNone/>
            </a:pPr>
            <a:r>
              <a:rPr lang="en-US" dirty="0"/>
              <a:t>{ </a:t>
            </a:r>
          </a:p>
          <a:p>
            <a:pPr marL="0" indent="0" algn="l" rtl="0">
              <a:buNone/>
            </a:pPr>
            <a:r>
              <a:rPr lang="en-US" dirty="0"/>
              <a:t>    public </a:t>
            </a:r>
            <a:r>
              <a:rPr lang="en-US" dirty="0" err="1"/>
              <a:t>int</a:t>
            </a:r>
            <a:r>
              <a:rPr lang="en-US" dirty="0"/>
              <a:t> X { get; set; } </a:t>
            </a:r>
          </a:p>
          <a:p>
            <a:pPr marL="0" indent="0" algn="l" rtl="0">
              <a:buNone/>
            </a:pPr>
            <a:r>
              <a:rPr lang="en-US" dirty="0"/>
              <a:t>} </a:t>
            </a:r>
            <a:endParaRPr lang="he-IL" dirty="0"/>
          </a:p>
          <a:p>
            <a:r>
              <a:rPr lang="he-IL" dirty="0"/>
              <a:t>כאן אין שדה מסוים ששייך למאפיין</a:t>
            </a:r>
          </a:p>
          <a:p>
            <a:pPr lvl="1"/>
            <a:r>
              <a:rPr lang="he-IL" dirty="0"/>
              <a:t>הקומפיילר ייצור עבורו שדה נסתר</a:t>
            </a:r>
          </a:p>
          <a:p>
            <a:pPr lvl="1"/>
            <a:r>
              <a:rPr lang="he-IL" dirty="0"/>
              <a:t>ניתן יהיה בעתיד להוסיף לו שדה פרטי, לפי הצורך.</a:t>
            </a:r>
          </a:p>
          <a:p>
            <a:pPr lvl="2"/>
            <a:r>
              <a:rPr lang="he-IL" dirty="0"/>
              <a:t>היתרון: לא נצטרך לשנות את כל המחלקות שמשתמשות במאפיין זה.</a:t>
            </a:r>
          </a:p>
          <a:p>
            <a:r>
              <a:rPr lang="he-IL" dirty="0"/>
              <a:t>מבחינתנו זהו פשוט שדה שנוסף למחלקה.</a:t>
            </a:r>
          </a:p>
          <a:p>
            <a:pPr lvl="1"/>
            <a:r>
              <a:rPr lang="he-IL" dirty="0"/>
              <a:t>למען האמת, מאפיין הוא סוג של מתודה</a:t>
            </a:r>
          </a:p>
          <a:p>
            <a:pPr lvl="1"/>
            <a:r>
              <a:rPr lang="he-IL" dirty="0"/>
              <a:t>לכן - שדה הוא חלק מזיכרון האובייקט אך מאפיין לא</a:t>
            </a:r>
          </a:p>
          <a:p>
            <a:endParaRPr lang="he-IL" dirty="0"/>
          </a:p>
        </p:txBody>
      </p:sp>
      <p:sp>
        <p:nvSpPr>
          <p:cNvPr id="4" name="פיצוץ 1 3"/>
          <p:cNvSpPr/>
          <p:nvPr/>
        </p:nvSpPr>
        <p:spPr>
          <a:xfrm>
            <a:off x="5004048" y="1196752"/>
            <a:ext cx="2088232" cy="144016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/>
              <a:t>OCP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4245860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עוד קצת על </a:t>
            </a:r>
            <a:r>
              <a:rPr lang="en-US" cap="none" dirty="0"/>
              <a:t>get/set</a:t>
            </a:r>
            <a:r>
              <a:rPr lang="he-IL" cap="none" dirty="0"/>
              <a:t> </a:t>
            </a:r>
            <a:r>
              <a:rPr lang="he-IL" dirty="0"/>
              <a:t>מאפיין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e-IL" dirty="0"/>
              <a:t>ניתן לצמצם את הרשאות הגישה:</a:t>
            </a:r>
          </a:p>
          <a:p>
            <a:pPr marL="0" indent="0" algn="l" rtl="0">
              <a:buNone/>
            </a:pPr>
            <a:r>
              <a:rPr lang="en-US" dirty="0"/>
              <a:t>class </a:t>
            </a:r>
            <a:r>
              <a:rPr lang="en-US" dirty="0" err="1"/>
              <a:t>MyClass</a:t>
            </a:r>
            <a:r>
              <a:rPr lang="en-US" dirty="0"/>
              <a:t>  { </a:t>
            </a:r>
          </a:p>
          <a:p>
            <a:pPr marL="0" indent="0" algn="l" rtl="0">
              <a:buNone/>
            </a:pPr>
            <a:r>
              <a:rPr lang="en-US" dirty="0"/>
              <a:t>    private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m_x</a:t>
            </a:r>
            <a:r>
              <a:rPr lang="en-US" dirty="0"/>
              <a:t>; </a:t>
            </a:r>
          </a:p>
          <a:p>
            <a:pPr marL="0" indent="0" algn="l" rtl="0">
              <a:buNone/>
            </a:pPr>
            <a:r>
              <a:rPr lang="en-US" dirty="0"/>
              <a:t>    public </a:t>
            </a:r>
            <a:r>
              <a:rPr lang="en-US" dirty="0" err="1"/>
              <a:t>int</a:t>
            </a:r>
            <a:r>
              <a:rPr lang="en-US" dirty="0"/>
              <a:t> X </a:t>
            </a:r>
          </a:p>
          <a:p>
            <a:pPr marL="0" indent="0" algn="l" rtl="0">
              <a:buNone/>
            </a:pPr>
            <a:r>
              <a:rPr lang="en-US" dirty="0"/>
              <a:t>    { </a:t>
            </a:r>
          </a:p>
          <a:p>
            <a:pPr marL="0" indent="0" algn="l" rtl="0">
              <a:buNone/>
            </a:pPr>
            <a:r>
              <a:rPr lang="en-US" dirty="0"/>
              <a:t>        get { return </a:t>
            </a:r>
            <a:r>
              <a:rPr lang="en-US" dirty="0" err="1"/>
              <a:t>m_x</a:t>
            </a:r>
            <a:r>
              <a:rPr lang="en-US" dirty="0"/>
              <a:t>; } </a:t>
            </a:r>
          </a:p>
          <a:p>
            <a:pPr marL="0" indent="0" algn="l" rtl="0">
              <a:buNone/>
            </a:pPr>
            <a:r>
              <a:rPr lang="en-US" dirty="0"/>
              <a:t>        private set { </a:t>
            </a:r>
            <a:r>
              <a:rPr lang="en-US" dirty="0" err="1"/>
              <a:t>m_x</a:t>
            </a:r>
            <a:r>
              <a:rPr lang="en-US" dirty="0"/>
              <a:t> = value; } </a:t>
            </a:r>
          </a:p>
          <a:p>
            <a:pPr marL="0" indent="0" algn="l" rtl="0">
              <a:buNone/>
            </a:pPr>
            <a:r>
              <a:rPr lang="en-US" dirty="0"/>
              <a:t>    } </a:t>
            </a:r>
          </a:p>
          <a:p>
            <a:pPr marL="0" indent="0" algn="l" rtl="0">
              <a:buNone/>
            </a:pPr>
            <a:r>
              <a:rPr lang="en-US" dirty="0"/>
              <a:t>} </a:t>
            </a:r>
            <a:r>
              <a:rPr lang="he-IL" dirty="0"/>
              <a:t> </a:t>
            </a:r>
          </a:p>
          <a:p>
            <a:r>
              <a:rPr lang="he-IL" dirty="0"/>
              <a:t>במקרה זה לא נוכל לעדכן את הערך מחוץ למחלקה</a:t>
            </a:r>
          </a:p>
          <a:p>
            <a:r>
              <a:rPr lang="he-IL" dirty="0"/>
              <a:t>ניתן ליצור רק </a:t>
            </a:r>
            <a:r>
              <a:rPr lang="en-US" dirty="0"/>
              <a:t>get</a:t>
            </a:r>
            <a:r>
              <a:rPr lang="he-IL" dirty="0"/>
              <a:t> או רק </a:t>
            </a:r>
            <a:r>
              <a:rPr lang="en-US" dirty="0"/>
              <a:t>set</a:t>
            </a:r>
            <a:r>
              <a:rPr lang="he-IL" dirty="0"/>
              <a:t> – אבל אז יוגבל השימוש במאפיין גם במחלקה</a:t>
            </a:r>
          </a:p>
        </p:txBody>
      </p:sp>
    </p:spTree>
    <p:extLst>
      <p:ext uri="{BB962C8B-B14F-4D97-AF65-F5344CB8AC3E}">
        <p14:creationId xmlns:p14="http://schemas.microsoft.com/office/powerpoint/2010/main" val="1478551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9369" y="178396"/>
            <a:ext cx="7560840" cy="860554"/>
          </a:xfrm>
        </p:spPr>
        <p:txBody>
          <a:bodyPr>
            <a:normAutofit/>
          </a:bodyPr>
          <a:lstStyle/>
          <a:p>
            <a:pPr algn="ctr"/>
            <a:r>
              <a:rPr lang="he-IL" sz="2800" dirty="0"/>
              <a:t>אתחול מהיר של שדות ומאפיינים</a:t>
            </a:r>
            <a:r>
              <a:rPr lang="en-US" sz="2800" dirty="0"/>
              <a:t> </a:t>
            </a:r>
            <a:r>
              <a:rPr lang="he-IL" sz="2800" dirty="0"/>
              <a:t>ציבוריים בשורת יצירת המופע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5210" y="1124744"/>
            <a:ext cx="7494999" cy="5431504"/>
          </a:xfrm>
        </p:spPr>
        <p:txBody>
          <a:bodyPr>
            <a:noAutofit/>
          </a:bodyPr>
          <a:lstStyle/>
          <a:p>
            <a:r>
              <a:rPr lang="he-IL" sz="1600" b="1" dirty="0">
                <a:highlight>
                  <a:srgbClr val="FFFF00"/>
                </a:highlight>
              </a:rPr>
              <a:t>לשדות</a:t>
            </a:r>
            <a:r>
              <a:rPr lang="he-IL" sz="1600" b="1" dirty="0"/>
              <a:t> </a:t>
            </a:r>
            <a:r>
              <a:rPr lang="he-IL" sz="1600" b="1" dirty="0">
                <a:highlight>
                  <a:srgbClr val="FFFF00"/>
                </a:highlight>
              </a:rPr>
              <a:t>ציבוריים</a:t>
            </a:r>
            <a:r>
              <a:rPr lang="he-IL" sz="1600" b="1" dirty="0"/>
              <a:t> ניתן לתת ערך באתחול מהיר</a:t>
            </a:r>
            <a:r>
              <a:rPr lang="he-IL" sz="1600" dirty="0"/>
              <a:t> </a:t>
            </a:r>
            <a:r>
              <a:rPr lang="he-IL" sz="1600" b="1" dirty="0"/>
              <a:t>באמצעות סוגריים מסולסלות { } </a:t>
            </a:r>
            <a:r>
              <a:rPr lang="he-IL" sz="1600" dirty="0"/>
              <a:t>, מיד לאחר הקריאה לבנאי. לדוגמא:</a:t>
            </a:r>
          </a:p>
          <a:p>
            <a:pPr marL="0" indent="0" algn="ctr">
              <a:buNone/>
            </a:pPr>
            <a:r>
              <a:rPr lang="fr-FR" sz="1600" dirty="0">
                <a:solidFill>
                  <a:srgbClr val="FF0000"/>
                </a:solidFill>
              </a:rPr>
              <a:t>Point p1 = new Point() {x=2,y=3 };</a:t>
            </a:r>
            <a:endParaRPr lang="he-IL" sz="1600" dirty="0">
              <a:solidFill>
                <a:srgbClr val="FF0000"/>
              </a:solidFill>
            </a:endParaRPr>
          </a:p>
          <a:p>
            <a:r>
              <a:rPr lang="he-IL" sz="1600" dirty="0"/>
              <a:t>מכיוון </a:t>
            </a:r>
            <a:r>
              <a:rPr lang="he-IL" sz="1600" b="1" dirty="0">
                <a:highlight>
                  <a:srgbClr val="FFFF00"/>
                </a:highlight>
              </a:rPr>
              <a:t>שמאפיינים</a:t>
            </a:r>
            <a:r>
              <a:rPr lang="he-IL" sz="1600" b="1" dirty="0"/>
              <a:t> גם הם </a:t>
            </a:r>
            <a:r>
              <a:rPr lang="he-IL" sz="1600" b="1" dirty="0">
                <a:highlight>
                  <a:srgbClr val="FFFF00"/>
                </a:highlight>
              </a:rPr>
              <a:t>ציבוריים</a:t>
            </a:r>
            <a:r>
              <a:rPr lang="he-IL" sz="1600" b="1" dirty="0"/>
              <a:t> </a:t>
            </a:r>
            <a:r>
              <a:rPr lang="he-IL" sz="1600" dirty="0"/>
              <a:t>אזי זה מתאפשר גם כאן, לדוגמא:</a:t>
            </a:r>
            <a:endParaRPr lang="en-US" sz="1600" dirty="0"/>
          </a:p>
          <a:p>
            <a:pPr marL="0" indent="0" algn="l" rtl="0">
              <a:spcAft>
                <a:spcPts val="800"/>
              </a:spcAft>
              <a:buNone/>
            </a:pP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MyClass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spcAft>
                <a:spcPts val="800"/>
              </a:spcAft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spcAft>
                <a:spcPts val="800"/>
              </a:spcAft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spcAft>
                <a:spcPts val="800"/>
              </a:spcAft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spcAft>
                <a:spcPts val="800"/>
              </a:spcAft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spcAft>
                <a:spcPts val="800"/>
              </a:spcAft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spcAft>
                <a:spcPts val="800"/>
              </a:spcAft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value; 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spcAft>
                <a:spcPts val="800"/>
              </a:spcAft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spcAft>
                <a:spcPts val="800"/>
              </a:spcAft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spcAft>
                <a:spcPts val="800"/>
              </a:spcAft>
              <a:buNone/>
            </a:pP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MyClass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myClass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MyClass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{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 = 6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Aft>
                <a:spcPts val="800"/>
              </a:spcAft>
              <a:buNone/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endParaRPr lang="he-IL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9654E-5318-4238-B03D-55CEA01D4D35}" type="slidenum">
              <a:rPr lang="he-IL" smtClean="0"/>
              <a:t>22</a:t>
            </a:fld>
            <a:endParaRPr lang="he-IL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EFD25EA-2988-4A1E-BDDD-4503301EAF2C}"/>
              </a:ext>
            </a:extLst>
          </p:cNvPr>
          <p:cNvSpPr/>
          <p:nvPr/>
        </p:nvSpPr>
        <p:spPr>
          <a:xfrm>
            <a:off x="3923928" y="2996952"/>
            <a:ext cx="5000519" cy="936104"/>
          </a:xfrm>
          <a:prstGeom prst="wedgeRoundRectCallout">
            <a:avLst>
              <a:gd name="adj1" fmla="val -52813"/>
              <a:gd name="adj2" fmla="val 11333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כאמור אפשר גם בכתיבה מקוצרת של מאפיין:</a:t>
            </a:r>
          </a:p>
          <a:p>
            <a:pPr algn="ctr"/>
            <a:endParaRPr lang="en-US" sz="14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X {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m_x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m_x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value; 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77118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e-IL" dirty="0"/>
              <a:t> שדה לקריאה בלבד </a:t>
            </a:r>
            <a:r>
              <a:rPr lang="en-US" dirty="0"/>
              <a:t>READ ONLY</a:t>
            </a:r>
            <a:endParaRPr lang="he-IL" dirty="0"/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8775BFD9-F108-A371-C6E5-E1CC32B80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 algn="l" defTabSz="685800" rtl="0">
              <a:buNone/>
              <a:defRPr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</a:rPr>
              <a:t>MyClass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 defTabSz="685800" rtl="0"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 algn="l" defTabSz="685800" rtl="0"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field1 = 10;</a:t>
            </a:r>
          </a:p>
          <a:p>
            <a:pPr marL="0" indent="0" algn="l" defTabSz="685800" rtl="0"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</a:rPr>
              <a:t>MyClass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 { field1 = 9; }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//ok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 defTabSz="685800" rtl="0"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//public void 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Func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() { field1 = 6; } </a:t>
            </a: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//</a:t>
            </a:r>
            <a:r>
              <a:rPr lang="en-US" sz="2800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compialtion</a:t>
            </a: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error!</a:t>
            </a:r>
          </a:p>
          <a:p>
            <a:pPr marL="0" indent="0" algn="l" defTabSz="685800" rtl="0">
              <a:buNone/>
              <a:defRPr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 defTabSz="685800" rtl="0"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field2;</a:t>
            </a:r>
          </a:p>
          <a:p>
            <a:pPr marL="0" indent="0" algn="l" defTabSz="685800" rtl="0"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Field12 {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=&gt; field2;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init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=&gt; field2 = </a:t>
            </a:r>
            <a:r>
              <a:rPr lang="en-US" sz="2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 algn="l" defTabSz="685800" rtl="0">
              <a:buNone/>
              <a:defRPr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 defTabSz="685800" rtl="0"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field4;</a:t>
            </a:r>
          </a:p>
          <a:p>
            <a:pPr marL="0" indent="0" algn="l" defTabSz="685800" rtl="0"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Field4</a:t>
            </a:r>
          </a:p>
          <a:p>
            <a:pPr marL="0" indent="0" algn="l" defTabSz="685800" rtl="0"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 algn="l" defTabSz="685800" rtl="0"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field4 &lt; 0 ? 0 : field4; }</a:t>
            </a:r>
          </a:p>
          <a:p>
            <a:pPr marL="0" indent="0" algn="l" defTabSz="685800" rtl="0"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 field4 = value &gt; 1000 ? 1000 : value; }</a:t>
            </a:r>
          </a:p>
          <a:p>
            <a:pPr marL="0" indent="0" algn="l" defTabSz="685800" rtl="0"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 algn="l" defTabSz="685800" rtl="0"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Field5 {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 algn="l" defTabSz="685800" rtl="0"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dirty="0">
              <a:solidFill>
                <a:prstClr val="black"/>
              </a:solidFill>
              <a:latin typeface="Trebuchet MS"/>
            </a:endParaRPr>
          </a:p>
          <a:p>
            <a:pPr marL="0" indent="0">
              <a:buNone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5EC9654E-5318-4238-B03D-55CEA01D4D35}" type="slidenum">
              <a:rPr lang="he-IL" sz="825">
                <a:solidFill>
                  <a:srgbClr val="B13F9A"/>
                </a:solidFill>
                <a:latin typeface="Trebuchet MS"/>
                <a:cs typeface="Gisha" panose="020B0502040204020203" pitchFamily="34" charset="-79"/>
              </a:rPr>
              <a:pPr defTabSz="685800">
                <a:defRPr/>
              </a:pPr>
              <a:t>23</a:t>
            </a:fld>
            <a:endParaRPr lang="he-IL" sz="825">
              <a:solidFill>
                <a:srgbClr val="B13F9A"/>
              </a:solidFill>
              <a:latin typeface="Trebuchet MS"/>
              <a:cs typeface="Gisha" panose="020B0502040204020203" pitchFamily="34" charset="-79"/>
            </a:endParaRP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59C0CF4-78AB-4C45-AE2D-01C0909886FC}"/>
              </a:ext>
            </a:extLst>
          </p:cNvPr>
          <p:cNvSpPr/>
          <p:nvPr/>
        </p:nvSpPr>
        <p:spPr>
          <a:xfrm>
            <a:off x="7655054" y="1797975"/>
            <a:ext cx="1026114" cy="1451005"/>
          </a:xfrm>
          <a:prstGeom prst="wedgeRoundRectCallout">
            <a:avLst>
              <a:gd name="adj1" fmla="val -322848"/>
              <a:gd name="adj2" fmla="val -2282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he-IL" sz="1200" dirty="0">
                <a:solidFill>
                  <a:prstClr val="black"/>
                </a:solidFill>
                <a:latin typeface="Trebuchet MS"/>
                <a:cs typeface="Gisha" panose="020B0502040204020203" pitchFamily="34" charset="-79"/>
              </a:rPr>
              <a:t>חידוש ב </a:t>
            </a:r>
            <a:r>
              <a:rPr lang="en-US" sz="1200" dirty="0">
                <a:solidFill>
                  <a:prstClr val="black"/>
                </a:solidFill>
                <a:latin typeface="Trebuchet MS"/>
              </a:rPr>
              <a:t>C# 9.0</a:t>
            </a:r>
            <a:r>
              <a:rPr lang="he-IL" sz="1200" dirty="0">
                <a:solidFill>
                  <a:prstClr val="black"/>
                </a:solidFill>
                <a:latin typeface="Trebuchet MS"/>
                <a:cs typeface="Gisha" panose="020B0502040204020203" pitchFamily="34" charset="-79"/>
              </a:rPr>
              <a:t> </a:t>
            </a:r>
          </a:p>
          <a:p>
            <a:pPr algn="ctr" defTabSz="685800">
              <a:defRPr/>
            </a:pPr>
            <a:r>
              <a:rPr lang="he-IL" sz="1200" dirty="0">
                <a:solidFill>
                  <a:prstClr val="black"/>
                </a:solidFill>
                <a:latin typeface="Trebuchet MS"/>
                <a:cs typeface="Gisha" panose="020B0502040204020203" pitchFamily="34" charset="-79"/>
              </a:rPr>
              <a:t>הגדרת  </a:t>
            </a:r>
            <a:r>
              <a:rPr lang="he-IL" sz="1200" b="1" dirty="0">
                <a:solidFill>
                  <a:prstClr val="black"/>
                </a:solidFill>
                <a:latin typeface="Trebuchet MS"/>
                <a:cs typeface="Gisha" panose="020B0502040204020203" pitchFamily="34" charset="-79"/>
              </a:rPr>
              <a:t>מאפיין</a:t>
            </a:r>
            <a:r>
              <a:rPr lang="he-IL" sz="1200" dirty="0">
                <a:solidFill>
                  <a:prstClr val="black"/>
                </a:solidFill>
                <a:latin typeface="Trebuchet MS"/>
                <a:cs typeface="Gisha" panose="020B0502040204020203" pitchFamily="34" charset="-79"/>
              </a:rPr>
              <a:t> שהוא </a:t>
            </a:r>
            <a:r>
              <a:rPr lang="en-US" sz="1200" b="1" dirty="0" err="1">
                <a:solidFill>
                  <a:prstClr val="black"/>
                </a:solidFill>
                <a:latin typeface="Trebuchet MS"/>
              </a:rPr>
              <a:t>readonly</a:t>
            </a:r>
            <a:endParaRPr lang="he-IL" sz="1200" b="1" dirty="0">
              <a:solidFill>
                <a:prstClr val="black"/>
              </a:solidFill>
              <a:latin typeface="Trebuchet MS"/>
              <a:cs typeface="Gisha" panose="020B0502040204020203" pitchFamily="34" charset="-79"/>
            </a:endParaRPr>
          </a:p>
        </p:txBody>
      </p:sp>
      <p:sp>
        <p:nvSpPr>
          <p:cNvPr id="5" name="הסבר: קו מכופף כפול 4">
            <a:extLst>
              <a:ext uri="{FF2B5EF4-FFF2-40B4-BE49-F238E27FC236}">
                <a16:creationId xmlns:a16="http://schemas.microsoft.com/office/drawing/2014/main" id="{7FDDD2AD-3950-9D1E-782A-D44C3704F14E}"/>
              </a:ext>
            </a:extLst>
          </p:cNvPr>
          <p:cNvSpPr/>
          <p:nvPr/>
        </p:nvSpPr>
        <p:spPr>
          <a:xfrm>
            <a:off x="6170104" y="4240290"/>
            <a:ext cx="3052192" cy="1224136"/>
          </a:xfrm>
          <a:prstGeom prst="borderCallout3">
            <a:avLst>
              <a:gd name="adj1" fmla="val 27750"/>
              <a:gd name="adj2" fmla="val -753"/>
              <a:gd name="adj3" fmla="val 14250"/>
              <a:gd name="adj4" fmla="val -10891"/>
              <a:gd name="adj5" fmla="val 9103"/>
              <a:gd name="adj6" fmla="val -10892"/>
              <a:gd name="adj7" fmla="val -35532"/>
              <a:gd name="adj8" fmla="val -1410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dirty="0"/>
              <a:t>מאחר שמדובר במשתנה </a:t>
            </a:r>
            <a:r>
              <a:rPr lang="en-US" dirty="0" err="1"/>
              <a:t>readonly</a:t>
            </a:r>
            <a:r>
              <a:rPr lang="he-IL" dirty="0"/>
              <a:t> – ניתן לתת לו ערך </a:t>
            </a:r>
            <a:r>
              <a:rPr lang="he-IL" b="1" dirty="0"/>
              <a:t>רק</a:t>
            </a:r>
            <a:r>
              <a:rPr lang="he-IL" dirty="0"/>
              <a:t> בזמן האתחול, ולכן הפעולה עליו היא </a:t>
            </a:r>
            <a:r>
              <a:rPr lang="en-US" dirty="0" err="1"/>
              <a:t>init</a:t>
            </a:r>
            <a:r>
              <a:rPr lang="he-IL" dirty="0"/>
              <a:t> ולא </a:t>
            </a:r>
            <a:r>
              <a:rPr lang="en-US" dirty="0"/>
              <a:t>set</a:t>
            </a:r>
            <a:r>
              <a:rPr lang="he-IL" dirty="0"/>
              <a:t> רגיל</a:t>
            </a:r>
          </a:p>
        </p:txBody>
      </p:sp>
    </p:spTree>
    <p:extLst>
      <p:ext uri="{BB962C8B-B14F-4D97-AF65-F5344CB8AC3E}">
        <p14:creationId xmlns:p14="http://schemas.microsoft.com/office/powerpoint/2010/main" val="15948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הליך מהיר</a:t>
            </a:r>
          </a:p>
        </p:txBody>
      </p:sp>
      <p:pic>
        <p:nvPicPr>
          <p:cNvPr id="4" name="מציין מיקום תוכן 3"/>
          <p:cNvPicPr>
            <a:picLocks noGrp="1"/>
          </p:cNvPicPr>
          <p:nvPr>
            <p:ph idx="1"/>
          </p:nvPr>
        </p:nvPicPr>
        <p:blipFill rotWithShape="1">
          <a:blip r:embed="rId2"/>
          <a:srcRect b="6323"/>
          <a:stretch/>
        </p:blipFill>
        <p:spPr>
          <a:xfrm>
            <a:off x="457200" y="1700808"/>
            <a:ext cx="7239000" cy="4752527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1" y="5118148"/>
            <a:ext cx="1152128" cy="1623220"/>
          </a:xfrm>
          <a:prstGeom prst="rect">
            <a:avLst/>
          </a:prstGeom>
        </p:spPr>
      </p:pic>
      <p:sp>
        <p:nvSpPr>
          <p:cNvPr id="6" name="הסבר מלבני מעוגל 17"/>
          <p:cNvSpPr/>
          <p:nvPr/>
        </p:nvSpPr>
        <p:spPr bwMode="auto">
          <a:xfrm flipH="1">
            <a:off x="4788024" y="4941168"/>
            <a:ext cx="2882062" cy="988590"/>
          </a:xfrm>
          <a:prstGeom prst="wedgeRoundRectCallout">
            <a:avLst>
              <a:gd name="adj1" fmla="val -75594"/>
              <a:gd name="adj2" fmla="val 19708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he-IL" sz="2800" dirty="0"/>
              <a:t>ויש גם </a:t>
            </a:r>
            <a:r>
              <a:rPr lang="en-US" sz="2800" dirty="0"/>
              <a:t>snippet</a:t>
            </a:r>
            <a:r>
              <a:rPr lang="he-IL" sz="2800" dirty="0"/>
              <a:t>:</a:t>
            </a:r>
          </a:p>
          <a:p>
            <a:pPr algn="ctr"/>
            <a:r>
              <a:rPr lang="en-US" sz="2800" dirty="0" err="1"/>
              <a:t>propfull</a:t>
            </a:r>
            <a:endParaRPr lang="he-IL" sz="2800" dirty="0"/>
          </a:p>
          <a:p>
            <a:pPr algn="ctr"/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189636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78853" y="136636"/>
            <a:ext cx="7612677" cy="666348"/>
          </a:xfrm>
        </p:spPr>
        <p:txBody>
          <a:bodyPr>
            <a:noAutofit/>
          </a:bodyPr>
          <a:lstStyle/>
          <a:p>
            <a:pPr algn="ctr"/>
            <a:r>
              <a:rPr lang="he-IL" sz="3600" dirty="0"/>
              <a:t>הגדרה מהירה של מאפיין - קיצורים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9654E-5318-4238-B03D-55CEA01D4D35}" type="slidenum">
              <a:rPr lang="he-IL" smtClean="0"/>
              <a:t>25</a:t>
            </a:fld>
            <a:endParaRPr lang="he-IL"/>
          </a:p>
        </p:txBody>
      </p:sp>
      <p:sp>
        <p:nvSpPr>
          <p:cNvPr id="6" name="מציין מיקום תוכן 2"/>
          <p:cNvSpPr txBox="1">
            <a:spLocks/>
          </p:cNvSpPr>
          <p:nvPr/>
        </p:nvSpPr>
        <p:spPr>
          <a:xfrm>
            <a:off x="364526" y="1052736"/>
            <a:ext cx="7612678" cy="54006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r" rtl="1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r" rtl="1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r" rtl="1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r" rtl="1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r" rtl="1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r" rtl="1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r" rtl="1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r" rtl="1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r" rtl="1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he-IL" sz="2000" dirty="0"/>
              <a:t>הגדרה מהירה של מאפיין לשדה שכבר מוגדר:</a:t>
            </a:r>
          </a:p>
          <a:p>
            <a:pPr lvl="1"/>
            <a:r>
              <a:rPr lang="he-IL" sz="1700" dirty="0"/>
              <a:t>לאחר שיצרנו שדה פרטי של המחלקה, נרצה להוסיף לו מאפיין ציבורי באופן אוטומטי</a:t>
            </a:r>
          </a:p>
          <a:p>
            <a:pPr lvl="1"/>
            <a:r>
              <a:rPr lang="he-IL" sz="1700" dirty="0"/>
              <a:t>נעמוד עם עכבר ימני עלל שם השדה הפרטי שכבר הגדרנו</a:t>
            </a:r>
          </a:p>
          <a:p>
            <a:pPr lvl="1"/>
            <a:r>
              <a:rPr lang="he-IL" sz="1700" dirty="0"/>
              <a:t>יתקבל תפריט.</a:t>
            </a:r>
          </a:p>
          <a:p>
            <a:pPr lvl="1"/>
            <a:r>
              <a:rPr lang="he-IL" sz="1700" dirty="0"/>
              <a:t>נבחר ב- הגדרה אוטומטית של מאפיין</a:t>
            </a:r>
          </a:p>
          <a:p>
            <a:pPr lvl="1"/>
            <a:r>
              <a:rPr lang="he-IL" sz="1700" dirty="0"/>
              <a:t>הקוד יתווסף באופן אוטומטי</a:t>
            </a:r>
          </a:p>
          <a:p>
            <a:r>
              <a:rPr lang="he-IL" sz="2000" dirty="0"/>
              <a:t>הגדרה מהירה של מאפיין ושדה (השדה עדיין לא מוגדר):</a:t>
            </a:r>
            <a:endParaRPr lang="he-IL" sz="2300" dirty="0"/>
          </a:p>
          <a:p>
            <a:pPr lvl="1"/>
            <a:r>
              <a:rPr lang="he-IL" sz="1700" dirty="0"/>
              <a:t>יש לכתוב את ה </a:t>
            </a:r>
            <a:r>
              <a:rPr lang="en-US" sz="1700" dirty="0"/>
              <a:t>SNIPPET</a:t>
            </a:r>
            <a:r>
              <a:rPr lang="he-IL" sz="1700" dirty="0"/>
              <a:t>:  </a:t>
            </a:r>
            <a:r>
              <a:rPr lang="en-US" sz="1700" dirty="0" err="1"/>
              <a:t>propfull</a:t>
            </a:r>
            <a:endParaRPr lang="en-US" sz="1700" dirty="0"/>
          </a:p>
          <a:p>
            <a:pPr lvl="1"/>
            <a:r>
              <a:rPr lang="he-IL" sz="1700" dirty="0"/>
              <a:t>לחיצה כפולה על </a:t>
            </a:r>
            <a:r>
              <a:rPr lang="en-US" sz="1700" dirty="0"/>
              <a:t>TAB</a:t>
            </a:r>
            <a:endParaRPr lang="he-IL" sz="1700" dirty="0"/>
          </a:p>
          <a:p>
            <a:pPr lvl="1"/>
            <a:r>
              <a:rPr lang="he-IL" sz="1700" dirty="0"/>
              <a:t>נוצרים באופן אוטומטי גם שדה פרטי וגם מאפיין ציבורי</a:t>
            </a:r>
          </a:p>
          <a:p>
            <a:pPr lvl="1"/>
            <a:r>
              <a:rPr lang="he-IL" sz="1700" dirty="0"/>
              <a:t>יש לשנות את שם הטיפוס, שם השדה ושם המאפיין לשם הרצוי (מסומנים באופן אוטומטי בצבע צהוב)</a:t>
            </a:r>
            <a:endParaRPr lang="en-US" sz="1700" dirty="0"/>
          </a:p>
          <a:p>
            <a:r>
              <a:rPr lang="he-IL" sz="2000" dirty="0"/>
              <a:t>הגדרה מהירה של מאפיין ציבורי שאין מאחוריו שדה כלל וכרגע גם לא יהיה:</a:t>
            </a:r>
          </a:p>
          <a:p>
            <a:pPr lvl="1"/>
            <a:r>
              <a:rPr lang="he-IL" sz="1700" dirty="0"/>
              <a:t>יש לכתוב את ה </a:t>
            </a:r>
            <a:r>
              <a:rPr lang="en-US" sz="1700" dirty="0"/>
              <a:t>SNIPPET</a:t>
            </a:r>
            <a:r>
              <a:rPr lang="he-IL" sz="1700" dirty="0"/>
              <a:t>:  </a:t>
            </a:r>
            <a:r>
              <a:rPr lang="en-US" sz="1700" dirty="0"/>
              <a:t>prop</a:t>
            </a:r>
          </a:p>
          <a:p>
            <a:pPr lvl="1"/>
            <a:r>
              <a:rPr lang="he-IL" sz="1700" dirty="0"/>
              <a:t>לחיצה כפולה על </a:t>
            </a:r>
            <a:r>
              <a:rPr lang="en-US" sz="1700" dirty="0"/>
              <a:t>TAB</a:t>
            </a:r>
            <a:endParaRPr lang="he-IL" sz="2000" dirty="0"/>
          </a:p>
          <a:p>
            <a:pPr lvl="1"/>
            <a:endParaRPr lang="he-IL" sz="1700" dirty="0"/>
          </a:p>
        </p:txBody>
      </p:sp>
    </p:spTree>
    <p:extLst>
      <p:ext uri="{BB962C8B-B14F-4D97-AF65-F5344CB8AC3E}">
        <p14:creationId xmlns:p14="http://schemas.microsoft.com/office/powerpoint/2010/main" val="4050205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מבנים</a:t>
            </a:r>
          </a:p>
        </p:txBody>
      </p:sp>
      <p:sp>
        <p:nvSpPr>
          <p:cNvPr id="5" name="כותרת משנה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3520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מחלקה, עמוד דום!</a:t>
            </a:r>
          </a:p>
        </p:txBody>
      </p:sp>
      <p:sp>
        <p:nvSpPr>
          <p:cNvPr id="20" name="מציין מיקום תוכן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כאמור – כל העבודה נעשית בתוך מחלקות.</a:t>
            </a:r>
          </a:p>
          <a:p>
            <a:r>
              <a:rPr lang="he-IL" dirty="0"/>
              <a:t>מחלקת העל המורישה לכולם היא </a:t>
            </a:r>
            <a:r>
              <a:rPr lang="en-US" dirty="0"/>
              <a:t>object</a:t>
            </a:r>
            <a:endParaRPr lang="he-IL" dirty="0"/>
          </a:p>
          <a:p>
            <a:r>
              <a:rPr lang="he-IL" dirty="0"/>
              <a:t>קל למצוא איפה כל דבר בהיררכיה.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40968"/>
            <a:ext cx="5688632" cy="3458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2543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8C123-CBC5-4C7F-A114-340485C54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773" y="6580691"/>
            <a:ext cx="588336" cy="228600"/>
          </a:xfrm>
        </p:spPr>
        <p:txBody>
          <a:bodyPr/>
          <a:lstStyle/>
          <a:p>
            <a:fld id="{5EC9654E-5318-4238-B03D-55CEA01D4D35}" type="slidenum">
              <a:rPr lang="he-IL" smtClean="0"/>
              <a:t>28</a:t>
            </a:fld>
            <a:endParaRPr lang="he-IL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046FB33-915E-4B56-9DE1-287BA01378D8}"/>
              </a:ext>
            </a:extLst>
          </p:cNvPr>
          <p:cNvGrpSpPr/>
          <p:nvPr/>
        </p:nvGrpSpPr>
        <p:grpSpPr>
          <a:xfrm>
            <a:off x="4283968" y="1013321"/>
            <a:ext cx="1356340" cy="2550172"/>
            <a:chOff x="335773" y="3059988"/>
            <a:chExt cx="1645920" cy="2828724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DCCF5247-1FD2-4174-A298-0A98D9181E79}"/>
                </a:ext>
              </a:extLst>
            </p:cNvPr>
            <p:cNvSpPr/>
            <p:nvPr/>
          </p:nvSpPr>
          <p:spPr>
            <a:xfrm>
              <a:off x="335773" y="5157192"/>
              <a:ext cx="1645920" cy="731520"/>
            </a:xfrm>
            <a:prstGeom prst="rect">
              <a:avLst/>
            </a:prstGeom>
            <a:solidFill>
              <a:srgbClr val="FF0066">
                <a:alpha val="5000"/>
              </a:srgbClr>
            </a:solidFill>
            <a:ln w="1800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r>
                <a:rPr lang="en-US" dirty="0">
                  <a:solidFill>
                    <a:srgbClr val="FF0066"/>
                  </a:solidFill>
                </a:rPr>
                <a:t>B</a:t>
              </a:r>
            </a:p>
          </p:txBody>
        </p:sp>
        <p:sp>
          <p:nvSpPr>
            <p:cNvPr id="19" name="Rechteck 22">
              <a:extLst>
                <a:ext uri="{FF2B5EF4-FFF2-40B4-BE49-F238E27FC236}">
                  <a16:creationId xmlns:a16="http://schemas.microsoft.com/office/drawing/2014/main" id="{200A6D75-E077-4CCF-8593-866FC6D5C578}"/>
                </a:ext>
              </a:extLst>
            </p:cNvPr>
            <p:cNvSpPr/>
            <p:nvPr/>
          </p:nvSpPr>
          <p:spPr>
            <a:xfrm>
              <a:off x="335773" y="3059988"/>
              <a:ext cx="1645920" cy="731520"/>
            </a:xfrm>
            <a:prstGeom prst="rect">
              <a:avLst/>
            </a:prstGeom>
            <a:solidFill>
              <a:srgbClr val="FF0066">
                <a:alpha val="5000"/>
              </a:srgbClr>
            </a:solidFill>
            <a:ln w="1800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r>
                <a:rPr lang="en-US" dirty="0">
                  <a:solidFill>
                    <a:srgbClr val="FF0066"/>
                  </a:solidFill>
                </a:rPr>
                <a:t>Object</a:t>
              </a:r>
            </a:p>
          </p:txBody>
        </p:sp>
        <p:sp>
          <p:nvSpPr>
            <p:cNvPr id="20" name="Rechteck 22">
              <a:extLst>
                <a:ext uri="{FF2B5EF4-FFF2-40B4-BE49-F238E27FC236}">
                  <a16:creationId xmlns:a16="http://schemas.microsoft.com/office/drawing/2014/main" id="{3F13EBAD-D46F-4013-A27D-551C1E56D0F3}"/>
                </a:ext>
              </a:extLst>
            </p:cNvPr>
            <p:cNvSpPr/>
            <p:nvPr/>
          </p:nvSpPr>
          <p:spPr>
            <a:xfrm>
              <a:off x="335773" y="4110585"/>
              <a:ext cx="1645920" cy="731520"/>
            </a:xfrm>
            <a:prstGeom prst="rect">
              <a:avLst/>
            </a:prstGeom>
            <a:solidFill>
              <a:srgbClr val="FF0066">
                <a:alpha val="5000"/>
              </a:srgbClr>
            </a:solidFill>
            <a:ln w="1800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r>
                <a:rPr lang="en-US" dirty="0">
                  <a:solidFill>
                    <a:srgbClr val="FF0066"/>
                  </a:solidFill>
                </a:rPr>
                <a:t>A</a:t>
              </a:r>
            </a:p>
          </p:txBody>
        </p:sp>
        <p:sp>
          <p:nvSpPr>
            <p:cNvPr id="30" name="Flèche : bas 29">
              <a:extLst>
                <a:ext uri="{FF2B5EF4-FFF2-40B4-BE49-F238E27FC236}">
                  <a16:creationId xmlns:a16="http://schemas.microsoft.com/office/drawing/2014/main" id="{168807E8-8DB6-4B2F-B886-1937539209FF}"/>
                </a:ext>
              </a:extLst>
            </p:cNvPr>
            <p:cNvSpPr/>
            <p:nvPr/>
          </p:nvSpPr>
          <p:spPr>
            <a:xfrm rot="10800000">
              <a:off x="1067294" y="3740835"/>
              <a:ext cx="182880" cy="365760"/>
            </a:xfrm>
            <a:prstGeom prst="downArrow">
              <a:avLst/>
            </a:prstGeom>
            <a:solidFill>
              <a:srgbClr val="66CC00">
                <a:alpha val="5000"/>
              </a:srgbClr>
            </a:solidFill>
            <a:ln w="18000">
              <a:solidFill>
                <a:srgbClr val="66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endParaRPr lang="de-DE">
                <a:solidFill>
                  <a:srgbClr val="66CC00"/>
                </a:solidFill>
              </a:endParaRPr>
            </a:p>
          </p:txBody>
        </p:sp>
        <p:sp>
          <p:nvSpPr>
            <p:cNvPr id="27" name="Flèche : bas 29">
              <a:extLst>
                <a:ext uri="{FF2B5EF4-FFF2-40B4-BE49-F238E27FC236}">
                  <a16:creationId xmlns:a16="http://schemas.microsoft.com/office/drawing/2014/main" id="{86F4CFE4-6DB2-475F-920E-83304A3CBCFC}"/>
                </a:ext>
              </a:extLst>
            </p:cNvPr>
            <p:cNvSpPr/>
            <p:nvPr/>
          </p:nvSpPr>
          <p:spPr>
            <a:xfrm rot="10800000">
              <a:off x="1067293" y="4791432"/>
              <a:ext cx="182880" cy="365760"/>
            </a:xfrm>
            <a:prstGeom prst="downArrow">
              <a:avLst/>
            </a:prstGeom>
            <a:solidFill>
              <a:srgbClr val="66CC00">
                <a:alpha val="5000"/>
              </a:srgbClr>
            </a:solidFill>
            <a:ln w="18000">
              <a:solidFill>
                <a:srgbClr val="66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endParaRPr lang="de-DE">
                <a:solidFill>
                  <a:srgbClr val="66CC00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59B22B-901B-42CA-9E2F-767D24A82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945" y="165267"/>
            <a:ext cx="4917480" cy="423449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he-IL" sz="2400" dirty="0"/>
              <a:t>דוגמית – ירושה, הרשאות, הפניה</a:t>
            </a:r>
            <a:endParaRPr lang="en-IL"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05684E-26B5-4BF2-96A5-2FFD2712D700}"/>
              </a:ext>
            </a:extLst>
          </p:cNvPr>
          <p:cNvGrpSpPr/>
          <p:nvPr/>
        </p:nvGrpSpPr>
        <p:grpSpPr>
          <a:xfrm>
            <a:off x="158575" y="149824"/>
            <a:ext cx="3647512" cy="4812582"/>
            <a:chOff x="4485864" y="1648833"/>
            <a:chExt cx="3842601" cy="49965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808AE8-7A78-4E13-B410-826595393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85864" y="1648833"/>
              <a:ext cx="3842601" cy="465120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F6C84F5-B3B1-4B1A-88E0-1CE9D912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4607" y="5013176"/>
              <a:ext cx="911609" cy="16322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F4BB1DB-FA31-4F4E-9532-0AD153308915}"/>
              </a:ext>
            </a:extLst>
          </p:cNvPr>
          <p:cNvSpPr txBox="1"/>
          <p:nvPr/>
        </p:nvSpPr>
        <p:spPr>
          <a:xfrm>
            <a:off x="2322204" y="4160614"/>
            <a:ext cx="6663221" cy="255017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rtl="0"/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rtl="0"/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 rtl="0"/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x;</a:t>
            </a:r>
          </a:p>
          <a:p>
            <a:pPr algn="l" rtl="0"/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y;</a:t>
            </a:r>
          </a:p>
          <a:p>
            <a:pPr algn="l" rtl="0"/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=&gt;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x; </a:t>
            </a:r>
          </a:p>
          <a:p>
            <a:pPr algn="l" rtl="0"/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//same as: public string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GetX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() { return x; }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rtl="0"/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 rtl="0"/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rtl="0"/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B91A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: A</a:t>
            </a:r>
          </a:p>
          <a:p>
            <a:pPr algn="l" rtl="0"/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 rtl="0"/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z;</a:t>
            </a:r>
          </a:p>
          <a:p>
            <a:pPr algn="l" rtl="0"/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print() 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=&gt;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$"values are: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{x}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{y}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{z}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 rtl="0"/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//same as: public void print() {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($"values are: {x},{y},{z}") };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rtl="0"/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IL" sz="1100" dirty="0"/>
          </a:p>
        </p:txBody>
      </p:sp>
    </p:spTree>
    <p:extLst>
      <p:ext uri="{BB962C8B-B14F-4D97-AF65-F5344CB8AC3E}">
        <p14:creationId xmlns:p14="http://schemas.microsoft.com/office/powerpoint/2010/main" val="2604606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החלוקה הבסיסית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Value Type</a:t>
            </a:r>
            <a:r>
              <a:rPr lang="he-IL" sz="2800" dirty="0"/>
              <a:t> (ערך)</a:t>
            </a:r>
            <a:endParaRPr lang="en-US" sz="2800" dirty="0"/>
          </a:p>
          <a:p>
            <a:pPr lvl="1"/>
            <a:r>
              <a:rPr lang="en-US" sz="2500" dirty="0" err="1"/>
              <a:t>enum</a:t>
            </a:r>
            <a:r>
              <a:rPr lang="he-IL" sz="2500" dirty="0"/>
              <a:t>, </a:t>
            </a:r>
            <a:endParaRPr lang="en-US" sz="2500" dirty="0"/>
          </a:p>
          <a:p>
            <a:pPr lvl="1"/>
            <a:r>
              <a:rPr lang="he-IL" sz="2500" dirty="0"/>
              <a:t>טיפוסים פרימיטיביים, </a:t>
            </a:r>
            <a:endParaRPr lang="en-US" sz="2500" dirty="0"/>
          </a:p>
          <a:p>
            <a:pPr lvl="1"/>
            <a:r>
              <a:rPr lang="en-US" sz="2500" dirty="0" err="1"/>
              <a:t>Struct</a:t>
            </a:r>
            <a:endParaRPr lang="en-US" sz="2500" dirty="0"/>
          </a:p>
          <a:p>
            <a:r>
              <a:rPr lang="en-US" sz="2800" dirty="0"/>
              <a:t>Reference type</a:t>
            </a:r>
            <a:r>
              <a:rPr lang="he-IL" sz="2800" dirty="0"/>
              <a:t> (הפניה)</a:t>
            </a:r>
            <a:endParaRPr lang="en-US" sz="2800" dirty="0"/>
          </a:p>
          <a:p>
            <a:pPr lvl="1"/>
            <a:r>
              <a:rPr lang="he-IL" sz="2500" dirty="0"/>
              <a:t>מחלקות, </a:t>
            </a:r>
            <a:endParaRPr lang="en-US" sz="2500" dirty="0"/>
          </a:p>
          <a:p>
            <a:pPr lvl="1"/>
            <a:r>
              <a:rPr lang="he-IL" sz="2500" dirty="0"/>
              <a:t>ממשקים, </a:t>
            </a:r>
            <a:endParaRPr lang="en-US" sz="2500" dirty="0"/>
          </a:p>
          <a:p>
            <a:pPr lvl="1"/>
            <a:r>
              <a:rPr lang="he-IL" sz="2500" dirty="0"/>
              <a:t>מערכים, ועוד... </a:t>
            </a:r>
            <a:endParaRPr lang="en-US" sz="2500" dirty="0"/>
          </a:p>
          <a:p>
            <a:pPr lvl="1"/>
            <a:r>
              <a:rPr lang="he-IL" sz="2500" dirty="0" err="1"/>
              <a:t>דלגטים</a:t>
            </a:r>
            <a:r>
              <a:rPr lang="he-IL" sz="2500" dirty="0"/>
              <a:t>.</a:t>
            </a:r>
            <a:endParaRPr lang="en-US" sz="2500" dirty="0"/>
          </a:p>
          <a:p>
            <a:pPr marL="0" indent="0">
              <a:buNone/>
            </a:pPr>
            <a:r>
              <a:rPr lang="he-IL" sz="2800" dirty="0"/>
              <a:t> </a:t>
            </a:r>
          </a:p>
          <a:p>
            <a:r>
              <a:rPr lang="he-IL" dirty="0"/>
              <a:t>כאמור - בפועל לא נעבוד עם </a:t>
            </a:r>
            <a:r>
              <a:rPr lang="en-US" dirty="0" err="1"/>
              <a:t>structs</a:t>
            </a:r>
            <a:r>
              <a:rPr lang="he-IL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34319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ומה היום?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טיפוס הפניה וערך</a:t>
            </a:r>
          </a:p>
          <a:p>
            <a:r>
              <a:rPr lang="he-IL" dirty="0"/>
              <a:t>מחלקה, מבנה ומחלקת רשומה</a:t>
            </a:r>
          </a:p>
          <a:p>
            <a:r>
              <a:rPr lang="he-IL" dirty="0"/>
              <a:t>מאפיינים - </a:t>
            </a:r>
            <a:r>
              <a:rPr lang="en-US" dirty="0"/>
              <a:t>Properties</a:t>
            </a:r>
            <a:endParaRPr lang="he-IL" dirty="0"/>
          </a:p>
          <a:p>
            <a:r>
              <a:rPr lang="he-IL" dirty="0"/>
              <a:t>מודל השכבות – טעימה והכנה לתרגיל 1</a:t>
            </a:r>
          </a:p>
          <a:p>
            <a:r>
              <a:rPr lang="he-IL" dirty="0"/>
              <a:t>ועוד קצת פה ושם...</a:t>
            </a:r>
          </a:p>
        </p:txBody>
      </p:sp>
    </p:spTree>
    <p:extLst>
      <p:ext uri="{BB962C8B-B14F-4D97-AF65-F5344CB8AC3E}">
        <p14:creationId xmlns:p14="http://schemas.microsoft.com/office/powerpoint/2010/main" val="1146464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9">
            <a:extLst>
              <a:ext uri="{FF2B5EF4-FFF2-40B4-BE49-F238E27FC236}">
                <a16:creationId xmlns:a16="http://schemas.microsoft.com/office/drawing/2014/main" id="{4EA8FE0D-3EFB-436F-96F2-DF6E15920880}"/>
              </a:ext>
            </a:extLst>
          </p:cNvPr>
          <p:cNvCxnSpPr>
            <a:cxnSpLocks/>
          </p:cNvCxnSpPr>
          <p:nvPr/>
        </p:nvCxnSpPr>
        <p:spPr>
          <a:xfrm flipH="1" flipV="1">
            <a:off x="3671900" y="6273091"/>
            <a:ext cx="1931323" cy="3962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err="1"/>
              <a:t>תאור</a:t>
            </a:r>
            <a:r>
              <a:rPr lang="he-IL" dirty="0"/>
              <a:t> סכמתי של ההיררכיה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מחלקה מיוחדת שירשה מ</a:t>
            </a:r>
            <a:r>
              <a:rPr lang="en-US" dirty="0"/>
              <a:t>Object</a:t>
            </a:r>
            <a:r>
              <a:rPr lang="he-IL" dirty="0"/>
              <a:t> היא מחלקת </a:t>
            </a:r>
            <a:r>
              <a:rPr lang="en-US" dirty="0" err="1"/>
              <a:t>ValueType</a:t>
            </a:r>
            <a:r>
              <a:rPr lang="he-IL" dirty="0"/>
              <a:t>, והיא זו שמורישה לכל הטיפוסים </a:t>
            </a:r>
            <a:r>
              <a:rPr lang="he-IL" dirty="0" err="1"/>
              <a:t>הפרימיטיבים</a:t>
            </a:r>
            <a:r>
              <a:rPr lang="he-IL" dirty="0"/>
              <a:t>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7" t="11301" r="41137" b="12944"/>
          <a:stretch/>
        </p:blipFill>
        <p:spPr bwMode="auto">
          <a:xfrm>
            <a:off x="467544" y="2974526"/>
            <a:ext cx="6840760" cy="326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מלבן 4"/>
          <p:cNvSpPr/>
          <p:nvPr/>
        </p:nvSpPr>
        <p:spPr>
          <a:xfrm>
            <a:off x="611560" y="2924944"/>
            <a:ext cx="108012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object</a:t>
            </a:r>
            <a:endParaRPr lang="he-IL" dirty="0"/>
          </a:p>
        </p:txBody>
      </p:sp>
      <p:sp>
        <p:nvSpPr>
          <p:cNvPr id="6" name="מלבן 5"/>
          <p:cNvSpPr/>
          <p:nvPr/>
        </p:nvSpPr>
        <p:spPr>
          <a:xfrm>
            <a:off x="3275856" y="3789040"/>
            <a:ext cx="79208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Type</a:t>
            </a:r>
            <a:endParaRPr lang="he-IL" dirty="0"/>
          </a:p>
        </p:txBody>
      </p:sp>
      <p:sp>
        <p:nvSpPr>
          <p:cNvPr id="7" name="מלבן 5">
            <a:extLst>
              <a:ext uri="{FF2B5EF4-FFF2-40B4-BE49-F238E27FC236}">
                <a16:creationId xmlns:a16="http://schemas.microsoft.com/office/drawing/2014/main" id="{A5185A9A-C5D8-47C5-A802-865A5D3B7A5A}"/>
              </a:ext>
            </a:extLst>
          </p:cNvPr>
          <p:cNvSpPr/>
          <p:nvPr/>
        </p:nvSpPr>
        <p:spPr>
          <a:xfrm>
            <a:off x="5243335" y="6369582"/>
            <a:ext cx="2064969" cy="572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User Defined Structs</a:t>
            </a:r>
            <a:endParaRPr lang="he-IL" dirty="0"/>
          </a:p>
        </p:txBody>
      </p:sp>
      <p:sp>
        <p:nvSpPr>
          <p:cNvPr id="9" name="מלבן 5">
            <a:extLst>
              <a:ext uri="{FF2B5EF4-FFF2-40B4-BE49-F238E27FC236}">
                <a16:creationId xmlns:a16="http://schemas.microsoft.com/office/drawing/2014/main" id="{A32D71D4-1F97-40CE-A4C0-89120D188CB9}"/>
              </a:ext>
            </a:extLst>
          </p:cNvPr>
          <p:cNvSpPr/>
          <p:nvPr/>
        </p:nvSpPr>
        <p:spPr>
          <a:xfrm>
            <a:off x="571233" y="5658196"/>
            <a:ext cx="2214478" cy="614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User Defined Classes</a:t>
            </a:r>
            <a:endParaRPr lang="he-IL" dirty="0"/>
          </a:p>
        </p:txBody>
      </p:sp>
      <p:cxnSp>
        <p:nvCxnSpPr>
          <p:cNvPr id="10" name="Straight Arrow Connector 14">
            <a:extLst>
              <a:ext uri="{FF2B5EF4-FFF2-40B4-BE49-F238E27FC236}">
                <a16:creationId xmlns:a16="http://schemas.microsoft.com/office/drawing/2014/main" id="{48DC0809-CD33-4ADC-BB7D-4B5BFF1C79A6}"/>
              </a:ext>
            </a:extLst>
          </p:cNvPr>
          <p:cNvCxnSpPr>
            <a:cxnSpLocks/>
          </p:cNvCxnSpPr>
          <p:nvPr/>
        </p:nvCxnSpPr>
        <p:spPr>
          <a:xfrm flipV="1">
            <a:off x="827584" y="3214461"/>
            <a:ext cx="14713" cy="2785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57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מבנה ומחלקה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e-IL" sz="2200" dirty="0"/>
              <a:t>מבחינות </a:t>
            </a:r>
            <a:r>
              <a:rPr lang="he-IL" sz="2200" dirty="0" err="1"/>
              <a:t>מסויימות</a:t>
            </a:r>
            <a:r>
              <a:rPr lang="he-IL" sz="2200" dirty="0"/>
              <a:t>, מבנה</a:t>
            </a:r>
            <a:r>
              <a:rPr lang="en-US" sz="2200" dirty="0"/>
              <a:t>(</a:t>
            </a:r>
            <a:r>
              <a:rPr lang="en-US" sz="2200" dirty="0" err="1"/>
              <a:t>struct</a:t>
            </a:r>
            <a:r>
              <a:rPr lang="en-US" sz="2200" dirty="0"/>
              <a:t>) </a:t>
            </a:r>
            <a:r>
              <a:rPr lang="he-IL" sz="2200" dirty="0"/>
              <a:t> הוא כמו מחלקה </a:t>
            </a:r>
            <a:r>
              <a:rPr lang="en-US" sz="2200" dirty="0"/>
              <a:t>(class)</a:t>
            </a:r>
            <a:r>
              <a:rPr lang="he-IL" sz="2200" dirty="0"/>
              <a:t>:</a:t>
            </a:r>
          </a:p>
          <a:p>
            <a:pPr lvl="1"/>
            <a:r>
              <a:rPr lang="he-IL" sz="1900" kern="0" dirty="0">
                <a:latin typeface="Arial" pitchFamily="34" charset="0"/>
              </a:rPr>
              <a:t>מאפשר לנו לאחד מידע ופונקציונליות בטיפוס אחד, ומכיל: </a:t>
            </a:r>
          </a:p>
          <a:p>
            <a:pPr lvl="2"/>
            <a:r>
              <a:rPr lang="he-IL" sz="1600" kern="0" dirty="0">
                <a:latin typeface="Arial" pitchFamily="34" charset="0"/>
              </a:rPr>
              <a:t>שדות ותכונות</a:t>
            </a:r>
          </a:p>
          <a:p>
            <a:pPr lvl="2"/>
            <a:r>
              <a:rPr lang="he-IL" sz="1600" kern="0" dirty="0">
                <a:latin typeface="Arial" pitchFamily="34" charset="0"/>
              </a:rPr>
              <a:t>מתודות – מתודות</a:t>
            </a:r>
          </a:p>
          <a:p>
            <a:pPr lvl="2"/>
            <a:r>
              <a:rPr lang="he-IL" sz="1600" kern="0" dirty="0">
                <a:latin typeface="Arial" pitchFamily="34" charset="0"/>
              </a:rPr>
              <a:t>סדרנים, אופרטורים, אירועים (נלמד בהמשך)</a:t>
            </a:r>
          </a:p>
          <a:p>
            <a:pPr lvl="1"/>
            <a:r>
              <a:rPr lang="he-IL" sz="1900" kern="0" dirty="0">
                <a:latin typeface="Arial" pitchFamily="34" charset="0"/>
              </a:rPr>
              <a:t>יכול לרשת מממשקים</a:t>
            </a:r>
          </a:p>
          <a:p>
            <a:r>
              <a:rPr lang="he-IL" sz="2200" dirty="0"/>
              <a:t>אבל ישנם כמה הבדלים:</a:t>
            </a:r>
          </a:p>
          <a:p>
            <a:pPr lvl="1"/>
            <a:r>
              <a:rPr lang="he-IL" sz="1900" kern="0" dirty="0">
                <a:latin typeface="Arial" pitchFamily="34" charset="0"/>
              </a:rPr>
              <a:t>כשמגדירים משתנה מטיפוס מבנה אזי, באופן אוטומטי מוקצה על המחסנית, האובייקט של המבנה עצמו ולא רק מצביע לאובייקט.</a:t>
            </a:r>
          </a:p>
          <a:p>
            <a:pPr lvl="1"/>
            <a:r>
              <a:rPr lang="he-IL" sz="1900" kern="0" dirty="0">
                <a:latin typeface="Arial" pitchFamily="34" charset="0"/>
              </a:rPr>
              <a:t>שדות המבנה לא מאותחלים. </a:t>
            </a:r>
          </a:p>
          <a:p>
            <a:pPr lvl="1"/>
            <a:r>
              <a:rPr lang="he-IL" sz="1900" kern="0" dirty="0">
                <a:latin typeface="Arial" pitchFamily="34" charset="0"/>
              </a:rPr>
              <a:t>לא ניתן לאתחל שדה כבר בזמן הגדרתו.</a:t>
            </a:r>
          </a:p>
          <a:p>
            <a:pPr lvl="1"/>
            <a:r>
              <a:rPr lang="he-IL" sz="1900" kern="0" dirty="0">
                <a:latin typeface="Arial" pitchFamily="34" charset="0"/>
              </a:rPr>
              <a:t>השמה בין מבנים – העתקה ממשית של השדות ולא בין מצביעים.</a:t>
            </a:r>
          </a:p>
          <a:p>
            <a:pPr lvl="1"/>
            <a:r>
              <a:rPr lang="he-IL" sz="1900" kern="0" dirty="0">
                <a:latin typeface="Arial" pitchFamily="34" charset="0"/>
              </a:rPr>
              <a:t>אין ירושה נוספת!!! כלומר, מבנה לא יכול לרשת ממחלקה שהגדרנו. </a:t>
            </a:r>
          </a:p>
          <a:p>
            <a:pPr lvl="1"/>
            <a:r>
              <a:rPr lang="he-IL" sz="1900" kern="0" dirty="0">
                <a:latin typeface="Arial" pitchFamily="34" charset="0"/>
              </a:rPr>
              <a:t>כמובן שאי אפשר להגדיר הורס של מבנה – כיוון שהוא מוקצה ומשתחרר באופן אוטומטי על המחסנית.</a:t>
            </a:r>
          </a:p>
          <a:p>
            <a:pPr lvl="1"/>
            <a:endParaRPr lang="he-IL" sz="1600" dirty="0">
              <a:solidFill>
                <a:schemeClr val="tx1"/>
              </a:solidFill>
            </a:endParaRPr>
          </a:p>
          <a:p>
            <a:endParaRPr lang="he-IL" sz="2200" dirty="0"/>
          </a:p>
          <a:p>
            <a:pPr lvl="1"/>
            <a:endParaRPr lang="he-IL" sz="1900" dirty="0"/>
          </a:p>
        </p:txBody>
      </p:sp>
    </p:spTree>
    <p:extLst>
      <p:ext uri="{BB962C8B-B14F-4D97-AF65-F5344CB8AC3E}">
        <p14:creationId xmlns:p14="http://schemas.microsoft.com/office/powerpoint/2010/main" val="770279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מבנים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מחלקה – משתמשת בהפניות (מעיין מצביעים)</a:t>
            </a:r>
          </a:p>
          <a:p>
            <a:pPr lvl="1"/>
            <a:r>
              <a:rPr lang="he-IL" dirty="0"/>
              <a:t>עודף עבודה – הערך מוקצה על הערימה.</a:t>
            </a:r>
          </a:p>
          <a:p>
            <a:pPr lvl="1"/>
            <a:r>
              <a:rPr lang="he-IL" dirty="0"/>
              <a:t>משפיע על ביצוע (בזמן הקצאה יופעל אוסף אשפה)</a:t>
            </a:r>
          </a:p>
          <a:p>
            <a:pPr lvl="1"/>
            <a:r>
              <a:rPr lang="he-IL" dirty="0"/>
              <a:t>זיכרון רב יותר – למצביע וגם למחלקה</a:t>
            </a:r>
          </a:p>
          <a:p>
            <a:pPr lvl="1"/>
            <a:endParaRPr lang="he-IL" dirty="0"/>
          </a:p>
          <a:p>
            <a:r>
              <a:rPr lang="he-IL" dirty="0"/>
              <a:t>מבנה – מחלקה מסוג משתנה ערך (ולא הפניה)</a:t>
            </a:r>
          </a:p>
          <a:p>
            <a:pPr lvl="1"/>
            <a:r>
              <a:rPr lang="he-IL" dirty="0"/>
              <a:t>יורש ממחלקת </a:t>
            </a:r>
            <a:r>
              <a:rPr lang="en-US" dirty="0" err="1"/>
              <a:t>ValueType</a:t>
            </a:r>
            <a:r>
              <a:rPr lang="he-IL" dirty="0"/>
              <a:t>(שיורשת מ </a:t>
            </a:r>
            <a:r>
              <a:rPr lang="en-US" dirty="0"/>
              <a:t>Object</a:t>
            </a:r>
            <a:r>
              <a:rPr lang="he-IL" dirty="0"/>
              <a:t>)</a:t>
            </a:r>
          </a:p>
          <a:p>
            <a:pPr lvl="1"/>
            <a:r>
              <a:rPr lang="he-IL" dirty="0"/>
              <a:t>הנתונים נשמרים במחסנית ולא בערימה</a:t>
            </a:r>
          </a:p>
          <a:p>
            <a:pPr lvl="1"/>
            <a:r>
              <a:rPr lang="he-IL" dirty="0"/>
              <a:t>יש </a:t>
            </a:r>
            <a:r>
              <a:rPr lang="en-US" dirty="0"/>
              <a:t>override </a:t>
            </a:r>
            <a:r>
              <a:rPr lang="he-IL" dirty="0"/>
              <a:t> על </a:t>
            </a:r>
            <a:r>
              <a:rPr lang="en-US" dirty="0" err="1"/>
              <a:t>equalls</a:t>
            </a:r>
            <a:r>
              <a:rPr lang="he-IL" dirty="0"/>
              <a:t> של </a:t>
            </a:r>
            <a:r>
              <a:rPr lang="en-US" dirty="0"/>
              <a:t>object</a:t>
            </a:r>
            <a:r>
              <a:rPr lang="he-IL" dirty="0"/>
              <a:t> (משווה ערך)</a:t>
            </a:r>
          </a:p>
          <a:p>
            <a:pPr lvl="1"/>
            <a:r>
              <a:rPr lang="he-IL" dirty="0"/>
              <a:t>אבל... חייב לכלול נתונים ממשיים (לא </a:t>
            </a:r>
            <a:r>
              <a:rPr lang="en-US" dirty="0"/>
              <a:t>null</a:t>
            </a:r>
            <a:r>
              <a:rPr lang="he-I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7885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סוגי ערך מובנים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dirty="0"/>
              <a:t>שקף מס  </a:t>
            </a:r>
            <a:endParaRPr lang="en-US" dirty="0"/>
          </a:p>
        </p:txBody>
      </p:sp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12991954-33E4-4CAA-AE50-2368EFD030AC}" type="slidenum">
              <a:rPr lang="he-IL" smtClean="0"/>
              <a:pPr eaLnBrk="1" hangingPunct="1"/>
              <a:t>33</a:t>
            </a:fld>
            <a:endParaRPr lang="en-US"/>
          </a:p>
        </p:txBody>
      </p:sp>
      <p:sp>
        <p:nvSpPr>
          <p:cNvPr id="3" name="AutoShape 2" descr="im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60376" y="1574136"/>
          <a:ext cx="7279976" cy="5023216"/>
        </p:xfrm>
        <a:graphic>
          <a:graphicData uri="http://schemas.openxmlformats.org/drawingml/2006/table">
            <a:tbl>
              <a:tblPr/>
              <a:tblGrid>
                <a:gridCol w="1049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0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433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sng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sng" dirty="0">
                          <a:solidFill>
                            <a:schemeClr val="tx1"/>
                          </a:solidFill>
                          <a:effectLst/>
                        </a:rPr>
                        <a:t>.NET type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sng" dirty="0">
                          <a:solidFill>
                            <a:schemeClr val="tx1"/>
                          </a:solidFill>
                          <a:effectLst/>
                        </a:rPr>
                        <a:t>Size (bytes)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sng" dirty="0">
                          <a:solidFill>
                            <a:schemeClr val="tx1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sng" dirty="0">
                          <a:solidFill>
                            <a:schemeClr val="tx1"/>
                          </a:solidFill>
                          <a:effectLst/>
                        </a:rPr>
                        <a:t>Literal suffix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hlinkClick r:id="rId3"/>
                        </a:rPr>
                        <a:t>bool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 err="1">
                          <a:solidFill>
                            <a:schemeClr val="tx1"/>
                          </a:solidFill>
                          <a:effectLst/>
                        </a:rPr>
                        <a:t>System.Boolean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Boolean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hlinkClick r:id="rId4"/>
                        </a:rPr>
                        <a:t>byte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System.Byte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Unsigned 8-bit integer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chemeClr val="tx1"/>
                          </a:solidFill>
                          <a:effectLst/>
                          <a:hlinkClick r:id="rId5"/>
                        </a:rPr>
                        <a:t>sbyte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System.SByte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Signed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</a:rPr>
                        <a:t> 8-bit integer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hlinkClick r:id="rId6"/>
                        </a:rPr>
                        <a:t>char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System.Char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Unicode 16-bit character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hlinkClick r:id="rId7"/>
                        </a:rPr>
                        <a:t>decimal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System.Decimal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Decimal, 128-bit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M or m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hlinkClick r:id="rId8"/>
                        </a:rPr>
                        <a:t>double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System.Double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Floating Point, 64-bit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 or d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hlinkClick r:id="rId9"/>
                        </a:rPr>
                        <a:t>float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System.Single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Floating Point, 32-bit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 or f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chemeClr val="tx1"/>
                          </a:solidFill>
                          <a:effectLst/>
                          <a:hlinkClick r:id="rId10"/>
                        </a:rPr>
                        <a:t>int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System.Int32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Signed 32-bit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integrer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  <a:hlinkClick r:id="rId11"/>
                        </a:rPr>
                        <a:t>uint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System.UInt32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Unsigned 32-bit integer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U or u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  <a:hlinkClick r:id="rId12"/>
                        </a:rPr>
                        <a:t>long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System.Int64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Signed 64-bit integer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L or l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  <a:hlinkClick r:id="rId13"/>
                        </a:rPr>
                        <a:t>ulong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System.UInt64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Unsigned 64-bit integer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UL or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ul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hlinkClick r:id="rId14"/>
                        </a:rPr>
                        <a:t>short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System.Int16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Signed 16-bit integer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  <a:hlinkClick r:id="rId15"/>
                        </a:rPr>
                        <a:t>ushort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System.UInt16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Unsigned 16-bit integer</a:t>
                      </a: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017" marR="39017" marT="48772" marB="48772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9232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מצא את ההבדלים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87089" y="1670785"/>
          <a:ext cx="7239000" cy="4663440"/>
        </p:xfrm>
        <a:graphic>
          <a:graphicData uri="http://schemas.openxmlformats.org/drawingml/2006/table">
            <a:tbl>
              <a:tblPr rtl="1"/>
              <a:tblGrid>
                <a:gridCol w="2413000">
                  <a:extLst>
                    <a:ext uri="{9D8B030D-6E8A-4147-A177-3AD203B41FA5}">
                      <a16:colId xmlns:a16="http://schemas.microsoft.com/office/drawing/2014/main" val="28887979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1942512217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36200251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he-IL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he-IL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Value types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Reference types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3141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he-IL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מילה שמורה ליצירת טיפוסים חדשים</a:t>
                      </a:r>
                      <a:endParaRPr lang="he-IL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struct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class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320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he-IL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מה מייצג מזהה של האובייקט</a:t>
                      </a:r>
                      <a:endParaRPr lang="he-IL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he-IL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מזהה של מופע </a:t>
                      </a:r>
                      <a:br>
                        <a:rPr lang="en-US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he-IL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של </a:t>
                      </a:r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value type</a:t>
                      </a:r>
                    </a:p>
                    <a:p>
                      <a:pPr rtl="1">
                        <a:spcAft>
                          <a:spcPts val="0"/>
                        </a:spcAft>
                      </a:pPr>
                      <a:r>
                        <a:rPr lang="en-US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he-IL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ייצג את הערך עצמו</a:t>
                      </a:r>
                      <a:endParaRPr lang="he-IL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he-IL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מזהה של מופע של </a:t>
                      </a:r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reference type</a:t>
                      </a:r>
                      <a:r>
                        <a:rPr lang="en-US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he-IL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1">
                        <a:spcAft>
                          <a:spcPts val="0"/>
                        </a:spcAft>
                      </a:pPr>
                      <a:r>
                        <a:rPr lang="he-IL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יזהה מצביע לאובייקט</a:t>
                      </a:r>
                      <a:endParaRPr lang="he-IL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655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he-IL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באיזה חלק של הזיכרון ימוקם האובייקט</a:t>
                      </a:r>
                      <a:endParaRPr lang="he-IL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he-IL" dirty="0">
                          <a:effectLst/>
                          <a:latin typeface="arial" panose="020B0604020202020204" pitchFamily="34" charset="0"/>
                        </a:rPr>
                        <a:t>מחסנית</a:t>
                      </a:r>
                      <a:endParaRPr lang="en-US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he-IL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ב 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heap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651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he-IL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ערך ברירת מחדל</a:t>
                      </a:r>
                      <a:endParaRPr lang="he-IL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he-IL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 </a:t>
                      </a:r>
                      <a:r>
                        <a:rPr lang="en-US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false</a:t>
                      </a:r>
                      <a:r>
                        <a:rPr lang="he-IL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he-IL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'0/'</a:t>
                      </a:r>
                      <a:endParaRPr lang="he-IL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719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he-IL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מה קורה בהשמת </a:t>
                      </a:r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a=b</a:t>
                      </a:r>
                      <a:r>
                        <a:rPr lang="en-US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he-IL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או במעבר אובייקט כפרמטר למתודה</a:t>
                      </a:r>
                      <a:endParaRPr lang="he-IL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he-IL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הערך מועתק</a:t>
                      </a:r>
                      <a:endParaRPr lang="he-IL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he-IL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ה 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reference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he-IL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מועתק</a:t>
                      </a:r>
                      <a:endParaRPr lang="he-IL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192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he-IL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he-IL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he-IL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rtl="1">
                        <a:spcAft>
                          <a:spcPts val="0"/>
                        </a:spcAft>
                      </a:pPr>
                      <a:endParaRPr lang="he-IL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1">
                        <a:spcAft>
                          <a:spcPts val="0"/>
                        </a:spcAft>
                      </a:pPr>
                      <a:endParaRPr lang="he-IL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1">
                        <a:spcAft>
                          <a:spcPts val="0"/>
                        </a:spcAft>
                      </a:pPr>
                      <a:endParaRPr lang="he-IL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1">
                        <a:spcAft>
                          <a:spcPts val="0"/>
                        </a:spcAft>
                      </a:pPr>
                      <a:endParaRPr lang="he-IL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1342583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58" t="45833" r="22570" b="36404"/>
          <a:stretch/>
        </p:blipFill>
        <p:spPr bwMode="auto">
          <a:xfrm>
            <a:off x="539552" y="5009909"/>
            <a:ext cx="2232248" cy="12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168" t="45833" r="41003" b="36404"/>
          <a:stretch/>
        </p:blipFill>
        <p:spPr bwMode="auto">
          <a:xfrm>
            <a:off x="3158306" y="5009909"/>
            <a:ext cx="1949496" cy="12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2222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מגבלות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מבנה לא יכול לרשת ממחלקה</a:t>
            </a:r>
          </a:p>
          <a:p>
            <a:r>
              <a:rPr lang="he-IL" dirty="0"/>
              <a:t>מבנה לא יכול להוריש (למבנה או מחלקה)</a:t>
            </a:r>
          </a:p>
          <a:p>
            <a:pPr marL="274320" lvl="1" indent="-274320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</a:pPr>
            <a:r>
              <a:rPr lang="he-IL" sz="2600" dirty="0">
                <a:solidFill>
                  <a:schemeClr val="tx1"/>
                </a:solidFill>
              </a:rPr>
              <a:t>חייב לכלול נתונים ממשיים (לא </a:t>
            </a:r>
            <a:r>
              <a:rPr lang="en-US" sz="2600" dirty="0">
                <a:solidFill>
                  <a:schemeClr val="tx1"/>
                </a:solidFill>
              </a:rPr>
              <a:t>null</a:t>
            </a:r>
            <a:r>
              <a:rPr lang="he-IL" sz="2600" dirty="0">
                <a:solidFill>
                  <a:schemeClr val="tx1"/>
                </a:solidFill>
              </a:rPr>
              <a:t>)</a:t>
            </a:r>
            <a:endParaRPr lang="he-IL" dirty="0"/>
          </a:p>
          <a:p>
            <a:r>
              <a:rPr lang="he-IL" dirty="0"/>
              <a:t>יכול לממש ממשקים - </a:t>
            </a:r>
            <a:r>
              <a:rPr lang="en-US" dirty="0"/>
              <a:t>interface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5157193"/>
            <a:ext cx="1226635" cy="1728192"/>
          </a:xfrm>
          <a:prstGeom prst="rect">
            <a:avLst/>
          </a:prstGeom>
        </p:spPr>
      </p:pic>
      <p:sp>
        <p:nvSpPr>
          <p:cNvPr id="5" name="הסבר מלבני מעוגל 17"/>
          <p:cNvSpPr/>
          <p:nvPr/>
        </p:nvSpPr>
        <p:spPr bwMode="auto">
          <a:xfrm flipH="1">
            <a:off x="1475656" y="4221088"/>
            <a:ext cx="4904726" cy="1296144"/>
          </a:xfrm>
          <a:prstGeom prst="wedgeRoundRectCallout">
            <a:avLst>
              <a:gd name="adj1" fmla="val -80326"/>
              <a:gd name="adj2" fmla="val 61371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he-IL" sz="2800" dirty="0"/>
              <a:t>לא נשתמש במילים הבאות :</a:t>
            </a:r>
          </a:p>
          <a:p>
            <a:r>
              <a:rPr lang="he-IL" sz="2800" dirty="0"/>
              <a:t> </a:t>
            </a:r>
            <a:r>
              <a:rPr lang="en-US" sz="2800" dirty="0"/>
              <a:t>abstract, virtual, protected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425832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6F609-AAE5-4985-8A0D-6B6C72F36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69" y="1709928"/>
            <a:ext cx="8676456" cy="4846320"/>
          </a:xfrm>
        </p:spPr>
        <p:txBody>
          <a:bodyPr>
            <a:noAutofit/>
          </a:bodyPr>
          <a:lstStyle/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x; }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 = 0; }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F()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ST a;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//a is an instance of ST  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CL b;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//b is a reference to an CL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a.x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1;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//OK, the memory exists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b.y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2; //error, there is no instance yet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b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CL();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//allocates new memory, with default values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ST();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//overwrites memory, x=0;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78F05-2E09-45F0-8464-9295148B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9654E-5318-4238-B03D-55CEA01D4D35}" type="slidenum">
              <a:rPr lang="he-IL" smtClean="0"/>
              <a:t>36</a:t>
            </a:fld>
            <a:endParaRPr lang="he-IL"/>
          </a:p>
        </p:txBody>
      </p:sp>
      <p:sp>
        <p:nvSpPr>
          <p:cNvPr id="5" name="כותרת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זה מול זה....</a:t>
            </a:r>
          </a:p>
        </p:txBody>
      </p:sp>
    </p:spTree>
    <p:extLst>
      <p:ext uri="{BB962C8B-B14F-4D97-AF65-F5344CB8AC3E}">
        <p14:creationId xmlns:p14="http://schemas.microsoft.com/office/powerpoint/2010/main" val="2224954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בנאי של מבנים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e-IL" sz="3100" dirty="0"/>
              <a:t>בנאי ריק נתון, ואין אפשרות להגדירו. למעשה אין בו הרבה צורך.</a:t>
            </a:r>
          </a:p>
          <a:p>
            <a:pPr lvl="1"/>
            <a:r>
              <a:rPr lang="he-IL" sz="2600" dirty="0"/>
              <a:t>אם נצהיר על משתנה עם </a:t>
            </a:r>
            <a:r>
              <a:rPr lang="en-US" sz="2600" dirty="0"/>
              <a:t>new</a:t>
            </a:r>
            <a:r>
              <a:rPr lang="he-IL" sz="2600" dirty="0"/>
              <a:t> יופעל בנאי ויאתחל בערכי ברירת מחדל, אחרת יש לאתחל עצמאית.</a:t>
            </a:r>
          </a:p>
          <a:p>
            <a:pPr lvl="1"/>
            <a:r>
              <a:rPr lang="he-IL" sz="2600" dirty="0">
                <a:solidFill>
                  <a:schemeClr val="tx1">
                    <a:tint val="85000"/>
                  </a:schemeClr>
                </a:solidFill>
              </a:rPr>
              <a:t>אם לא קראנו ל </a:t>
            </a:r>
            <a:r>
              <a:rPr lang="en-US" sz="2600" dirty="0">
                <a:solidFill>
                  <a:schemeClr val="tx1">
                    <a:tint val="85000"/>
                  </a:schemeClr>
                </a:solidFill>
              </a:rPr>
              <a:t>new()</a:t>
            </a:r>
            <a:r>
              <a:rPr lang="he-IL" sz="2600" dirty="0">
                <a:solidFill>
                  <a:schemeClr val="tx1">
                    <a:tint val="85000"/>
                  </a:schemeClr>
                </a:solidFill>
              </a:rPr>
              <a:t> , אזי השדות נוצרים אוטומטית בזיכרון המחסנית אך לא מאותחלים. במקרה כזה, הקומפיילר לא ייתן לנו להשתמש בשדות האובייקט או לקרוא למתודות שלו אלא רק לאחר שנאתחל את השדות עצמאית</a:t>
            </a:r>
            <a:r>
              <a:rPr lang="he-IL" sz="2100" dirty="0"/>
              <a:t>.</a:t>
            </a:r>
            <a:endParaRPr lang="he-IL" dirty="0"/>
          </a:p>
          <a:p>
            <a:r>
              <a:rPr lang="he-IL" sz="3100" dirty="0"/>
              <a:t>ניתן להגדיר בנאי פרמטר, הנותן ערך </a:t>
            </a:r>
            <a:r>
              <a:rPr lang="he-IL" sz="3100" b="1" dirty="0"/>
              <a:t>לכל</a:t>
            </a:r>
            <a:r>
              <a:rPr lang="he-IL" sz="3100" dirty="0"/>
              <a:t> השדות</a:t>
            </a:r>
          </a:p>
          <a:p>
            <a:pPr lvl="1"/>
            <a:r>
              <a:rPr lang="he-IL" sz="2600" dirty="0"/>
              <a:t>הבנאי עם פרמטרים של מבנה לא דורס את בנאי ברירת המחדל הריק. בשונה ממחלקה. </a:t>
            </a:r>
          </a:p>
          <a:p>
            <a:pPr lvl="1"/>
            <a:endParaRPr lang="he-IL" dirty="0"/>
          </a:p>
          <a:p>
            <a:r>
              <a:rPr lang="he-IL" sz="3100" dirty="0"/>
              <a:t>כמובן -לא ניתן להגדיר הורס. </a:t>
            </a:r>
          </a:p>
          <a:p>
            <a:endParaRPr lang="he-IL" dirty="0"/>
          </a:p>
          <a:p>
            <a:r>
              <a:rPr lang="he-IL" sz="3100" dirty="0"/>
              <a:t>השמה עמוקה – מעתיק ערכים ואח"כ יש שני מבנים</a:t>
            </a:r>
          </a:p>
          <a:p>
            <a:pPr marL="0" indent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91847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364088" y="179040"/>
            <a:ext cx="2545771" cy="1377752"/>
          </a:xfrm>
        </p:spPr>
        <p:txBody>
          <a:bodyPr>
            <a:normAutofit/>
          </a:bodyPr>
          <a:lstStyle/>
          <a:p>
            <a:pPr algn="ctr"/>
            <a:r>
              <a:rPr lang="he-IL" dirty="0"/>
              <a:t>בנאי של </a:t>
            </a:r>
            <a:r>
              <a:rPr lang="en-US" dirty="0"/>
              <a:t>struct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9654E-5318-4238-B03D-55CEA01D4D35}" type="slidenum">
              <a:rPr lang="he-IL" smtClean="0"/>
              <a:t>38</a:t>
            </a:fld>
            <a:endParaRPr lang="he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1646E6-7964-49CB-B7E5-41823C119971}"/>
              </a:ext>
            </a:extLst>
          </p:cNvPr>
          <p:cNvSpPr/>
          <p:nvPr/>
        </p:nvSpPr>
        <p:spPr>
          <a:xfrm>
            <a:off x="251520" y="219195"/>
            <a:ext cx="5477615" cy="6638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lnSpc>
                <a:spcPct val="107000"/>
              </a:lnSpc>
            </a:pP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_x,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_y)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x = _x;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y = _y;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[]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Point sp1;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sp1.x = 1;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sp1.y = 98;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Point sp2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Point();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Point sp3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 () { x = 2, y = 3 };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Point sp4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 (6, 7);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888E1C8F-9B2A-4AA9-B681-FA2E5F87E1D8}"/>
              </a:ext>
            </a:extLst>
          </p:cNvPr>
          <p:cNvSpPr/>
          <p:nvPr/>
        </p:nvSpPr>
        <p:spPr>
          <a:xfrm>
            <a:off x="5364088" y="1601989"/>
            <a:ext cx="3528392" cy="1224137"/>
          </a:xfrm>
          <a:prstGeom prst="borderCallout2">
            <a:avLst>
              <a:gd name="adj1" fmla="val 41795"/>
              <a:gd name="adj2" fmla="val -10814"/>
              <a:gd name="adj3" fmla="val 195163"/>
              <a:gd name="adj4" fmla="val -43685"/>
              <a:gd name="adj5" fmla="val 222162"/>
              <a:gd name="adj6" fmla="val -84162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he-IL" sz="1400" dirty="0"/>
              <a:t>בהגדרת </a:t>
            </a:r>
            <a:r>
              <a:rPr lang="en-US" sz="1400" dirty="0"/>
              <a:t>sp1</a:t>
            </a:r>
            <a:r>
              <a:rPr lang="he-IL" sz="1400" dirty="0"/>
              <a:t> הוקצו 2 שדות על המחסנית. לא נקרא הבנאי הריק ולכן השדות לא אותחלו.</a:t>
            </a:r>
          </a:p>
          <a:p>
            <a:r>
              <a:rPr lang="he-IL" sz="1400" dirty="0"/>
              <a:t>אם נרצה בהמשך להשתמש ב</a:t>
            </a:r>
            <a:r>
              <a:rPr lang="en-US" sz="1400" dirty="0"/>
              <a:t> sp1 </a:t>
            </a:r>
            <a:r>
              <a:rPr lang="he-IL" sz="1400" dirty="0"/>
              <a:t>אזי השמת הערכים לשדות תהיה הכרחית מבחינת הקומפיילר. </a:t>
            </a:r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196C0C92-3DCA-4D06-AE1C-84B845B7C42B}"/>
              </a:ext>
            </a:extLst>
          </p:cNvPr>
          <p:cNvSpPr/>
          <p:nvPr/>
        </p:nvSpPr>
        <p:spPr>
          <a:xfrm>
            <a:off x="5364088" y="2924945"/>
            <a:ext cx="3528392" cy="166027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3458"/>
              <a:gd name="adj6" fmla="val -4804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he-IL" sz="1400" dirty="0">
                <a:solidFill>
                  <a:srgbClr val="FF0000"/>
                </a:solidFill>
              </a:rPr>
              <a:t>בנאי עם פרמטרים של מבנה לא דורס את בנאי ברירת המחדל הריק. בשונה ממחלקה. </a:t>
            </a:r>
          </a:p>
          <a:p>
            <a:r>
              <a:rPr lang="he-IL" sz="1400" dirty="0"/>
              <a:t>בהגדרת </a:t>
            </a:r>
            <a:r>
              <a:rPr lang="en-US" sz="1400" dirty="0"/>
              <a:t>sp2</a:t>
            </a:r>
            <a:r>
              <a:rPr lang="he-IL" sz="1400" dirty="0"/>
              <a:t> הוקצו 2 שדות על המחסנית. נקרא הבנאי הריק ולכן השדות אותחלו בערכי ברירת מחדל.</a:t>
            </a:r>
          </a:p>
          <a:p>
            <a:r>
              <a:rPr lang="he-IL" sz="1400" dirty="0"/>
              <a:t>כנ"ל בהגדרת </a:t>
            </a:r>
            <a:r>
              <a:rPr lang="en-US" sz="1400" dirty="0"/>
              <a:t>sp3</a:t>
            </a:r>
            <a:r>
              <a:rPr lang="he-IL" sz="1400" dirty="0"/>
              <a:t> , רק ששם היה לאחר מכן אתחול מהיר נוסף.</a:t>
            </a:r>
          </a:p>
        </p:txBody>
      </p:sp>
      <p:sp>
        <p:nvSpPr>
          <p:cNvPr id="13" name="Callout: Bent Line 12">
            <a:extLst>
              <a:ext uri="{FF2B5EF4-FFF2-40B4-BE49-F238E27FC236}">
                <a16:creationId xmlns:a16="http://schemas.microsoft.com/office/drawing/2014/main" id="{FC0E9BA5-9CC7-4AC7-9DFE-FAAF7907C980}"/>
              </a:ext>
            </a:extLst>
          </p:cNvPr>
          <p:cNvSpPr/>
          <p:nvPr/>
        </p:nvSpPr>
        <p:spPr>
          <a:xfrm>
            <a:off x="5364088" y="4797152"/>
            <a:ext cx="3528392" cy="1224137"/>
          </a:xfrm>
          <a:prstGeom prst="borderCallout2">
            <a:avLst>
              <a:gd name="adj1" fmla="val 75171"/>
              <a:gd name="adj2" fmla="val -3370"/>
              <a:gd name="adj3" fmla="val 118876"/>
              <a:gd name="adj4" fmla="val -19424"/>
              <a:gd name="adj5" fmla="val 87071"/>
              <a:gd name="adj6" fmla="val -3150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he-IL" sz="1400" dirty="0"/>
              <a:t>בהגדרת </a:t>
            </a:r>
            <a:r>
              <a:rPr lang="en-US" sz="1400" dirty="0"/>
              <a:t>sp4</a:t>
            </a:r>
            <a:r>
              <a:rPr lang="he-IL" sz="1400" dirty="0"/>
              <a:t> הוקצו 2 שדות על המחסנית. נקרא הבנאי עם הפרמטרים שאתחל את השדות בהתאמה.</a:t>
            </a:r>
          </a:p>
        </p:txBody>
      </p:sp>
    </p:spTree>
    <p:extLst>
      <p:ext uri="{BB962C8B-B14F-4D97-AF65-F5344CB8AC3E}">
        <p14:creationId xmlns:p14="http://schemas.microsoft.com/office/powerpoint/2010/main" val="968204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he-IL" sz="3200" dirty="0"/>
              <a:t>השמה בין </a:t>
            </a:r>
            <a:r>
              <a:rPr lang="en-US" sz="3200" dirty="0"/>
              <a:t>value Type</a:t>
            </a:r>
            <a:endParaRPr lang="he-IL" sz="3200" dirty="0"/>
          </a:p>
        </p:txBody>
      </p:sp>
      <p:sp>
        <p:nvSpPr>
          <p:cNvPr id="5" name="מציין מיקום תוכן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9654E-5318-4238-B03D-55CEA01D4D35}" type="slidenum">
              <a:rPr lang="he-IL" smtClean="0"/>
              <a:t>39</a:t>
            </a:fld>
            <a:endParaRPr lang="he-IL"/>
          </a:p>
        </p:txBody>
      </p:sp>
      <p:sp>
        <p:nvSpPr>
          <p:cNvPr id="6" name="Rectangle 5"/>
          <p:cNvSpPr/>
          <p:nvPr/>
        </p:nvSpPr>
        <p:spPr>
          <a:xfrm>
            <a:off x="155217" y="776537"/>
            <a:ext cx="7848872" cy="6008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lnSpc>
                <a:spcPct val="107000"/>
              </a:lnSpc>
            </a:pP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Point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x;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y;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GetPointString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"("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x +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y +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")"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Program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Point p1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Point() { x = 2, y = 3 };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Point p2 = p1;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p2.y = 6;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"p1: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p1.GetPointString());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//p1: (2,3)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"p2: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p2.GetPointString());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//p2: (2,6)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946834" y="1829778"/>
            <a:ext cx="3081550" cy="1671230"/>
            <a:chOff x="5214574" y="4337971"/>
            <a:chExt cx="3081550" cy="1671230"/>
          </a:xfrm>
          <a:solidFill>
            <a:schemeClr val="bg2"/>
          </a:solidFill>
        </p:grpSpPr>
        <p:sp>
          <p:nvSpPr>
            <p:cNvPr id="7" name="Rectangle 6"/>
            <p:cNvSpPr/>
            <p:nvPr/>
          </p:nvSpPr>
          <p:spPr>
            <a:xfrm>
              <a:off x="5245105" y="4341246"/>
              <a:ext cx="864096" cy="43204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P1</a:t>
              </a:r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214574" y="5116729"/>
              <a:ext cx="864096" cy="43204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P2</a:t>
              </a:r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660233" y="4337971"/>
              <a:ext cx="720080" cy="52157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x=2</a:t>
              </a:r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80312" y="4337972"/>
              <a:ext cx="720080" cy="52157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y=3</a:t>
              </a:r>
              <a:endParaRPr lang="he-IL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7" idx="3"/>
              <a:endCxn id="9" idx="1"/>
            </p:cNvCxnSpPr>
            <p:nvPr/>
          </p:nvCxnSpPr>
          <p:spPr>
            <a:xfrm>
              <a:off x="6109201" y="4557270"/>
              <a:ext cx="551032" cy="41489"/>
            </a:xfrm>
            <a:prstGeom prst="straightConnector1">
              <a:avLst/>
            </a:prstGeom>
            <a:grpFill/>
            <a:ln w="635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/>
              <a:stCxn id="8" idx="3"/>
              <a:endCxn id="19" idx="1"/>
            </p:cNvCxnSpPr>
            <p:nvPr/>
          </p:nvCxnSpPr>
          <p:spPr>
            <a:xfrm>
              <a:off x="6078670" y="5332753"/>
              <a:ext cx="547130" cy="12294"/>
            </a:xfrm>
            <a:prstGeom prst="straightConnector1">
              <a:avLst/>
            </a:prstGeom>
            <a:grpFill/>
            <a:ln w="635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131035-4DCB-4323-AC9F-C0365FBFC06C}"/>
                </a:ext>
              </a:extLst>
            </p:cNvPr>
            <p:cNvSpPr/>
            <p:nvPr/>
          </p:nvSpPr>
          <p:spPr>
            <a:xfrm>
              <a:off x="6625800" y="5084259"/>
              <a:ext cx="720080" cy="52157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x=2</a:t>
              </a:r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8178EE1-DF34-4A2F-8CAC-4478C7F527D7}"/>
                </a:ext>
              </a:extLst>
            </p:cNvPr>
            <p:cNvSpPr/>
            <p:nvPr/>
          </p:nvSpPr>
          <p:spPr>
            <a:xfrm>
              <a:off x="7345879" y="5084260"/>
              <a:ext cx="720080" cy="52157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y=3</a:t>
              </a:r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435F006-52AD-4AEE-B47B-232D8F151333}"/>
                </a:ext>
              </a:extLst>
            </p:cNvPr>
            <p:cNvSpPr/>
            <p:nvPr/>
          </p:nvSpPr>
          <p:spPr>
            <a:xfrm>
              <a:off x="7576044" y="5487626"/>
              <a:ext cx="720080" cy="52157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y=6</a:t>
              </a:r>
              <a:endParaRPr lang="he-IL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Arrow: Left 2">
            <a:extLst>
              <a:ext uri="{FF2B5EF4-FFF2-40B4-BE49-F238E27FC236}">
                <a16:creationId xmlns:a16="http://schemas.microsoft.com/office/drawing/2014/main" id="{1EC2A1AE-784E-4F9D-9EAE-4BE4903DC10A}"/>
              </a:ext>
            </a:extLst>
          </p:cNvPr>
          <p:cNvSpPr/>
          <p:nvPr/>
        </p:nvSpPr>
        <p:spPr>
          <a:xfrm>
            <a:off x="2410616" y="5109581"/>
            <a:ext cx="2194742" cy="432048"/>
          </a:xfrm>
          <a:prstGeom prst="lef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200" b="1" dirty="0">
                <a:solidFill>
                  <a:schemeClr val="tx1"/>
                </a:solidFill>
              </a:rPr>
              <a:t>ישנה את ערכו של </a:t>
            </a:r>
            <a:r>
              <a:rPr lang="en-US" sz="1200" b="1" dirty="0">
                <a:solidFill>
                  <a:schemeClr val="tx1"/>
                </a:solidFill>
              </a:rPr>
              <a:t>y</a:t>
            </a:r>
            <a:r>
              <a:rPr lang="he-IL" sz="1200" b="1" dirty="0">
                <a:solidFill>
                  <a:schemeClr val="tx1"/>
                </a:solidFill>
              </a:rPr>
              <a:t> רק ב </a:t>
            </a:r>
            <a:r>
              <a:rPr lang="en-US" sz="1200" b="1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14DE1B92-113E-436E-99CF-F725ED4A1306}"/>
              </a:ext>
            </a:extLst>
          </p:cNvPr>
          <p:cNvSpPr/>
          <p:nvPr/>
        </p:nvSpPr>
        <p:spPr>
          <a:xfrm>
            <a:off x="5702602" y="3988088"/>
            <a:ext cx="3073124" cy="587746"/>
          </a:xfrm>
          <a:prstGeom prst="lef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200" b="1" dirty="0">
                <a:solidFill>
                  <a:schemeClr val="tx1"/>
                </a:solidFill>
              </a:rPr>
              <a:t>נוצר מופע בלבד עם </a:t>
            </a:r>
            <a:r>
              <a:rPr lang="en-US" sz="1200" b="1" dirty="0">
                <a:solidFill>
                  <a:schemeClr val="tx1"/>
                </a:solidFill>
              </a:rPr>
              <a:t>2,3</a:t>
            </a:r>
            <a:r>
              <a:rPr lang="he-IL" sz="1200" b="1" dirty="0">
                <a:solidFill>
                  <a:schemeClr val="tx1"/>
                </a:solidFill>
              </a:rPr>
              <a:t> ולא נוצר מצביע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88C78CAA-40D1-483F-8FC4-F765ED5A268D}"/>
              </a:ext>
            </a:extLst>
          </p:cNvPr>
          <p:cNvSpPr/>
          <p:nvPr/>
        </p:nvSpPr>
        <p:spPr>
          <a:xfrm>
            <a:off x="2930162" y="4526918"/>
            <a:ext cx="5978542" cy="587746"/>
          </a:xfrm>
          <a:prstGeom prst="lef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200" b="1" dirty="0">
                <a:solidFill>
                  <a:schemeClr val="tx1"/>
                </a:solidFill>
              </a:rPr>
              <a:t>נוצר מבנה נוסף, השמה בין כל השדות ממבנה אחד לשני. כמו העתקה עמוקה*.</a:t>
            </a:r>
          </a:p>
        </p:txBody>
      </p:sp>
      <p:sp>
        <p:nvSpPr>
          <p:cNvPr id="18" name="תרשים זרימה: קלט ידני 17"/>
          <p:cNvSpPr/>
          <p:nvPr/>
        </p:nvSpPr>
        <p:spPr>
          <a:xfrm>
            <a:off x="467544" y="6309320"/>
            <a:ext cx="1512168" cy="504056"/>
          </a:xfrm>
          <a:prstGeom prst="flowChartManualIn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solid25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195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טיפוסים</a:t>
            </a:r>
          </a:p>
        </p:txBody>
      </p:sp>
      <p:sp>
        <p:nvSpPr>
          <p:cNvPr id="5" name="כותרת משנה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678321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בעצם העצם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e-IL" dirty="0"/>
              <a:t>הטיפוסים הפשוטים הם מבנים (יורשים</a:t>
            </a:r>
            <a:r>
              <a:rPr lang="en-US" dirty="0"/>
              <a:t> </a:t>
            </a:r>
            <a:r>
              <a:rPr lang="he-IL" dirty="0"/>
              <a:t>מ </a:t>
            </a:r>
            <a:r>
              <a:rPr lang="en-US" dirty="0" err="1"/>
              <a:t>ValueType</a:t>
            </a:r>
            <a:r>
              <a:rPr lang="he-IL" dirty="0"/>
              <a:t> ובסופו של דבר מ </a:t>
            </a:r>
            <a:r>
              <a:rPr lang="en-US" dirty="0"/>
              <a:t>object</a:t>
            </a:r>
            <a:r>
              <a:rPr lang="he-IL" dirty="0"/>
              <a:t>)</a:t>
            </a:r>
          </a:p>
          <a:p>
            <a:r>
              <a:rPr lang="he-IL" dirty="0"/>
              <a:t>לכן, גם לטיפוסים הפשוטים ניתן להפעיל את אופרטור . (נקודה)</a:t>
            </a:r>
          </a:p>
          <a:p>
            <a:pPr lvl="1"/>
            <a:r>
              <a:rPr lang="en-US" dirty="0" err="1"/>
              <a:t>int.Equals</a:t>
            </a:r>
            <a:r>
              <a:rPr lang="en-US" dirty="0"/>
              <a:t>()</a:t>
            </a:r>
            <a:r>
              <a:rPr lang="he-IL" dirty="0"/>
              <a:t>, </a:t>
            </a:r>
            <a:r>
              <a:rPr lang="en-US" dirty="0" err="1"/>
              <a:t>int.TryParse</a:t>
            </a:r>
            <a:r>
              <a:rPr lang="en-US" dirty="0"/>
              <a:t>()</a:t>
            </a:r>
            <a:r>
              <a:rPr lang="he-IL" dirty="0"/>
              <a:t>, </a:t>
            </a:r>
            <a:r>
              <a:rPr lang="en-US" dirty="0" err="1"/>
              <a:t>string.Format</a:t>
            </a:r>
            <a:r>
              <a:rPr lang="en-US" dirty="0"/>
              <a:t>()</a:t>
            </a:r>
            <a:endParaRPr lang="he-IL" dirty="0"/>
          </a:p>
          <a:p>
            <a:endParaRPr lang="he-IL" dirty="0"/>
          </a:p>
          <a:p>
            <a:r>
              <a:rPr lang="he-IL" dirty="0"/>
              <a:t>ניתן לאתחל כל טיפוס פשוט ע"י בנאי ריק – ואז הוא יקבל את ערכי ברירת המחדל (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0,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, '0/'</a:t>
            </a:r>
            <a:r>
              <a:rPr lang="he-IL" dirty="0">
                <a:latin typeface="arial" panose="020B0604020202020204" pitchFamily="34" charset="0"/>
              </a:rPr>
              <a:t>)</a:t>
            </a:r>
          </a:p>
          <a:p>
            <a:r>
              <a:rPr lang="he-IL" dirty="0">
                <a:latin typeface="arial" panose="020B0604020202020204" pitchFamily="34" charset="0"/>
              </a:rPr>
              <a:t>אבל זה בהחלט לא נחוץ...</a:t>
            </a:r>
          </a:p>
          <a:p>
            <a:pPr algn="l" rtl="0"/>
            <a:r>
              <a:rPr lang="en-US" dirty="0" err="1">
                <a:latin typeface="arial" panose="020B0604020202020204" pitchFamily="34" charset="0"/>
              </a:rPr>
              <a:t>int</a:t>
            </a:r>
            <a:r>
              <a:rPr lang="en-US" dirty="0">
                <a:latin typeface="arial" panose="020B0604020202020204" pitchFamily="34" charset="0"/>
              </a:rPr>
              <a:t> num1 = new </a:t>
            </a:r>
            <a:r>
              <a:rPr lang="en-US" dirty="0" err="1">
                <a:latin typeface="arial" panose="020B0604020202020204" pitchFamily="34" charset="0"/>
              </a:rPr>
              <a:t>int</a:t>
            </a:r>
            <a:r>
              <a:rPr lang="en-US" dirty="0">
                <a:latin typeface="arial" panose="020B0604020202020204" pitchFamily="34" charset="0"/>
              </a:rPr>
              <a:t>();</a:t>
            </a:r>
          </a:p>
          <a:p>
            <a:pPr algn="l" rtl="0"/>
            <a:r>
              <a:rPr lang="en-US" dirty="0" err="1">
                <a:latin typeface="arial" panose="020B0604020202020204" pitchFamily="34" charset="0"/>
              </a:rPr>
              <a:t>int</a:t>
            </a:r>
            <a:r>
              <a:rPr lang="en-US" dirty="0">
                <a:latin typeface="arial" panose="020B0604020202020204" pitchFamily="34" charset="0"/>
              </a:rPr>
              <a:t> num2;</a:t>
            </a:r>
          </a:p>
          <a:p>
            <a:pPr algn="l" rtl="0"/>
            <a:r>
              <a:rPr lang="en-US" dirty="0" err="1">
                <a:latin typeface="arial" panose="020B0604020202020204" pitchFamily="34" charset="0"/>
              </a:rPr>
              <a:t>int</a:t>
            </a:r>
            <a:r>
              <a:rPr lang="en-US" dirty="0">
                <a:latin typeface="arial" panose="020B0604020202020204" pitchFamily="34" charset="0"/>
              </a:rPr>
              <a:t> num3 = 0;</a:t>
            </a:r>
            <a:endParaRPr lang="he-IL" dirty="0"/>
          </a:p>
          <a:p>
            <a:endParaRPr lang="he-IL" dirty="0"/>
          </a:p>
          <a:p>
            <a:endParaRPr lang="he-IL" dirty="0"/>
          </a:p>
        </p:txBody>
      </p:sp>
      <p:sp>
        <p:nvSpPr>
          <p:cNvPr id="4" name="מלבן מעוגל 3"/>
          <p:cNvSpPr/>
          <p:nvPr/>
        </p:nvSpPr>
        <p:spPr>
          <a:xfrm>
            <a:off x="6984268" y="5506100"/>
            <a:ext cx="504056" cy="57606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0</a:t>
            </a:r>
            <a:endParaRPr lang="he-IL" sz="2000" b="1" dirty="0">
              <a:solidFill>
                <a:schemeClr val="tx1"/>
              </a:solidFill>
            </a:endParaRPr>
          </a:p>
        </p:txBody>
      </p:sp>
      <p:sp>
        <p:nvSpPr>
          <p:cNvPr id="5" name="מלבן מעוגל 4"/>
          <p:cNvSpPr/>
          <p:nvPr/>
        </p:nvSpPr>
        <p:spPr>
          <a:xfrm>
            <a:off x="5436096" y="5517232"/>
            <a:ext cx="504056" cy="57606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0</a:t>
            </a:r>
            <a:endParaRPr lang="he-IL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5177845"/>
            <a:ext cx="100811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num1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5796136" y="5177845"/>
            <a:ext cx="100811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num2</a:t>
            </a:r>
            <a:endParaRPr lang="he-IL" dirty="0"/>
          </a:p>
        </p:txBody>
      </p:sp>
      <p:sp>
        <p:nvSpPr>
          <p:cNvPr id="8" name="TextBox 7"/>
          <p:cNvSpPr txBox="1"/>
          <p:nvPr/>
        </p:nvSpPr>
        <p:spPr>
          <a:xfrm>
            <a:off x="6588224" y="5157192"/>
            <a:ext cx="100811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num3</a:t>
            </a:r>
            <a:endParaRPr lang="he-IL" dirty="0"/>
          </a:p>
        </p:txBody>
      </p:sp>
      <p:sp>
        <p:nvSpPr>
          <p:cNvPr id="19" name="Speech Bubble: Rectangle with Corners Rounded 10">
            <a:extLst>
              <a:ext uri="{FF2B5EF4-FFF2-40B4-BE49-F238E27FC236}">
                <a16:creationId xmlns:a16="http://schemas.microsoft.com/office/drawing/2014/main" id="{82E36F6E-6DB7-4D59-A7A1-C7D34BBF5DE9}"/>
              </a:ext>
            </a:extLst>
          </p:cNvPr>
          <p:cNvSpPr/>
          <p:nvPr/>
        </p:nvSpPr>
        <p:spPr>
          <a:xfrm>
            <a:off x="2973219" y="5530338"/>
            <a:ext cx="2206962" cy="1022486"/>
          </a:xfrm>
          <a:prstGeom prst="wedgeRoundRectCallout">
            <a:avLst>
              <a:gd name="adj1" fmla="val -78871"/>
              <a:gd name="adj2" fmla="val -50922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1400" dirty="0">
                <a:solidFill>
                  <a:schemeClr val="tx1"/>
                </a:solidFill>
              </a:rPr>
              <a:t>לא מאותחל. אם ננסה להשתמש בערכו נקבל שגיאת קומפילציה.</a:t>
            </a:r>
          </a:p>
        </p:txBody>
      </p:sp>
      <p:sp>
        <p:nvSpPr>
          <p:cNvPr id="10" name="מלבן מעוגל 9"/>
          <p:cNvSpPr/>
          <p:nvPr/>
        </p:nvSpPr>
        <p:spPr>
          <a:xfrm>
            <a:off x="6156176" y="5517232"/>
            <a:ext cx="504056" cy="57606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600" dirty="0">
                <a:solidFill>
                  <a:schemeClr val="tx1"/>
                </a:solidFill>
              </a:rPr>
              <a:t>זבל</a:t>
            </a:r>
          </a:p>
        </p:txBody>
      </p:sp>
    </p:spTree>
    <p:extLst>
      <p:ext uri="{BB962C8B-B14F-4D97-AF65-F5344CB8AC3E}">
        <p14:creationId xmlns:p14="http://schemas.microsoft.com/office/powerpoint/2010/main" val="275234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  <p:bldP spid="1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sz="4000" dirty="0"/>
              <a:t>המשך בדיקה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graphicFrame>
        <p:nvGraphicFramePr>
          <p:cNvPr id="5" name="טבלה 4"/>
          <p:cNvGraphicFramePr>
            <a:graphicFrameLocks noGrp="1"/>
          </p:cNvGraphicFramePr>
          <p:nvPr/>
        </p:nvGraphicFramePr>
        <p:xfrm>
          <a:off x="467545" y="1609725"/>
          <a:ext cx="7416823" cy="5612892"/>
        </p:xfrm>
        <a:graphic>
          <a:graphicData uri="http://schemas.openxmlformats.org/drawingml/2006/table">
            <a:tbl>
              <a:tblPr rtl="1"/>
              <a:tblGrid>
                <a:gridCol w="1727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16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8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he-IL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he-IL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Value types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Reference types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he-IL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בנאי ברירת מחדל</a:t>
                      </a:r>
                      <a:endParaRPr lang="he-IL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he-IL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נוצר</a:t>
                      </a:r>
                      <a:r>
                        <a:rPr lang="he-IL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אוטומטית, הוא היחיד, ולא ניתן לדריסה.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he-IL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נוצר</a:t>
                      </a:r>
                      <a:r>
                        <a:rPr lang="he-IL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אוטומטית רק אם לא הוגדר בנאי אחר.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אתחול ללא</a:t>
                      </a:r>
                      <a:r>
                        <a:rPr lang="he-IL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</a:t>
                      </a:r>
                      <a:endParaRPr lang="he-IL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he-IL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יוצר</a:t>
                      </a:r>
                      <a:r>
                        <a:rPr lang="he-IL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עצם לא מאותחל</a:t>
                      </a:r>
                      <a:endParaRPr lang="he-IL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8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Arial"/>
                        </a:rPr>
                        <a:t>יוצר מצביע בלבד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he-IL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דוגמאות ליצירת עצם לא מאותחל, ולאתחול אוטומטי עם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</a:t>
                      </a:r>
                      <a:endParaRPr lang="he-IL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rtl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int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;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</a:b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Console.WriteLine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(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);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//compilation error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  <a:p>
                      <a:pPr marL="285750" indent="-285750" algn="l" rtl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int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 j=4;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</a:b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Console.WriteLine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(j); //OK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  <a:p>
                      <a:pPr marL="285750" indent="-285750" algn="l" rtl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struct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 A {public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int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 a;}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A a1;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</a:b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Console.WriteLine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(a1);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//compilation error</a:t>
                      </a:r>
                    </a:p>
                    <a:p>
                      <a:pPr marL="285750" indent="-285750" algn="l" rtl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A a1= new A();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</a:b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Console.WriteLine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(a1);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//OK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  <a:p>
                      <a:pPr marL="285750" indent="-285750" algn="l" rtl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A a1;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a1.a = 6;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</a:b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Console.WriteLine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(a1);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//OK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rtl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Consolas"/>
                        <a:ea typeface="Calibri"/>
                        <a:cs typeface="Arial"/>
                      </a:endParaRPr>
                    </a:p>
                    <a:p>
                      <a:pPr marL="285750" indent="-285750" algn="l" rtl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Consolas"/>
                        <a:ea typeface="Calibri"/>
                        <a:cs typeface="Arial"/>
                      </a:endParaRPr>
                    </a:p>
                    <a:p>
                      <a:pPr marL="285750" indent="-285750" algn="l" rtl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Consolas"/>
                        <a:ea typeface="Calibri"/>
                        <a:cs typeface="Arial"/>
                      </a:endParaRPr>
                    </a:p>
                    <a:p>
                      <a:pPr marL="285750" indent="-285750" algn="l" rtl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Consolas"/>
                        <a:ea typeface="Calibri"/>
                        <a:cs typeface="Arial"/>
                      </a:endParaRPr>
                    </a:p>
                    <a:p>
                      <a:pPr marL="285750" indent="-285750" algn="l" rtl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Consolas"/>
                        <a:ea typeface="Calibri"/>
                        <a:cs typeface="Arial"/>
                      </a:endParaRPr>
                    </a:p>
                    <a:p>
                      <a:pPr marL="285750" indent="-285750" algn="l" rtl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Consolas"/>
                        <a:ea typeface="Calibri"/>
                        <a:cs typeface="Arial"/>
                      </a:endParaRPr>
                    </a:p>
                    <a:p>
                      <a:pPr marL="285750" indent="-285750" algn="l" rtl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Class B {public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int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 b;}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B b1;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</a:b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Console.WriteLine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(b1); //compilation error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  <a:p>
                      <a:pPr marL="285750" indent="-285750" algn="l" rtl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B b1 = new B();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</a:b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Console.WriteLine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(b1);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//OK</a:t>
                      </a:r>
                      <a:endParaRPr kumimoji="0" lang="en-US" sz="1400" kern="1200" dirty="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Consolas"/>
                        <a:ea typeface="Calibri"/>
                        <a:cs typeface="Arial"/>
                      </a:endParaRPr>
                    </a:p>
                    <a:p>
                      <a:pPr marL="285750" indent="-285750" algn="l" rtl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B b1;</a:t>
                      </a:r>
                      <a:br>
                        <a:rPr kumimoji="0"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</a:b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b1.b = 6;</a:t>
                      </a:r>
                      <a:br>
                        <a:rPr kumimoji="0"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  <a:t>//compilation error</a:t>
                      </a:r>
                      <a:br>
                        <a:rPr lang="en-US" sz="18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Consolas"/>
                          <a:ea typeface="Calibri"/>
                          <a:cs typeface="Arial"/>
                        </a:rPr>
                      </a:br>
                      <a:r>
                        <a:rPr lang="he-IL" sz="18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onsolas"/>
                        </a:rPr>
                        <a:t> 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  <a:p>
                      <a:pPr rtl="1"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4925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sz="4000" dirty="0"/>
              <a:t>המשך בדיקה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graphicFrame>
        <p:nvGraphicFramePr>
          <p:cNvPr id="5" name="טבלה 4"/>
          <p:cNvGraphicFramePr>
            <a:graphicFrameLocks noGrp="1"/>
          </p:cNvGraphicFramePr>
          <p:nvPr/>
        </p:nvGraphicFramePr>
        <p:xfrm>
          <a:off x="467544" y="1700808"/>
          <a:ext cx="7239000" cy="4321810"/>
        </p:xfrm>
        <a:graphic>
          <a:graphicData uri="http://schemas.openxmlformats.org/drawingml/2006/table">
            <a:tbl>
              <a:tblPr rtl="1"/>
              <a:tblGrid>
                <a:gridCol w="2132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1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4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he-IL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he-IL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Value types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Reference types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kumimoji="0" lang="he-IL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השמה  </a:t>
                      </a:r>
                      <a:r>
                        <a:rPr kumimoji="0" lang="en-US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a=b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kumimoji="0" lang="he-IL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הערך מועתק</a:t>
                      </a:r>
                      <a:endParaRPr kumimoji="0" lang="en-US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kumimoji="0" lang="he-IL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ערך המצביע מועתק</a:t>
                      </a:r>
                      <a:endParaRPr kumimoji="0" lang="en-US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kumimoji="0" lang="he-IL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העברה כפרמטר למתודה </a:t>
                      </a:r>
                      <a:endParaRPr kumimoji="0" lang="en-US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kumimoji="0" lang="he-IL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  <a:endParaRPr kumimoji="0" lang="en-US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kumimoji="0" lang="he-IL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כזכור: כברירת מחדל פרמטרים מועברים </a:t>
                      </a:r>
                      <a:r>
                        <a:rPr kumimoji="0" lang="en-US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by value</a:t>
                      </a:r>
                    </a:p>
                    <a:p>
                      <a:pPr algn="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kumimoji="0" lang="he-IL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אלא אם כן ציינו במפורש </a:t>
                      </a:r>
                      <a:r>
                        <a:rPr kumimoji="0" lang="en-US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</a:t>
                      </a:r>
                      <a:r>
                        <a:rPr kumimoji="0" lang="he-IL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ואז הם יועברו </a:t>
                      </a:r>
                      <a:r>
                        <a:rPr kumimoji="0" lang="en-US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by reference</a:t>
                      </a:r>
                    </a:p>
                    <a:p>
                      <a:pPr algn="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kumimoji="0" lang="he-IL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  <a:endParaRPr kumimoji="0" lang="en-US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kumimoji="0" lang="he-IL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בהעברה למתודה </a:t>
                      </a:r>
                      <a:r>
                        <a:rPr kumimoji="0" lang="en-US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by value</a:t>
                      </a:r>
                      <a:r>
                        <a:rPr kumimoji="0" lang="he-IL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מועבר העתק של האובייקט.</a:t>
                      </a:r>
                      <a:endParaRPr kumimoji="0" lang="en-US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kumimoji="0" lang="he-IL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  <a:endParaRPr kumimoji="0" lang="en-US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kumimoji="0" lang="he-IL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בהעברה למתודה  </a:t>
                      </a:r>
                      <a:r>
                        <a:rPr kumimoji="0" lang="en-US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by reference</a:t>
                      </a:r>
                      <a:r>
                        <a:rPr kumimoji="0" lang="he-IL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מועבר האובייקט עצמו.</a:t>
                      </a:r>
                      <a:endParaRPr kumimoji="0" lang="en-US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kumimoji="0" lang="he-IL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  <a:endParaRPr kumimoji="0" lang="en-US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kumimoji="0" lang="he-IL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  <a:endParaRPr kumimoji="0" lang="en-US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kumimoji="0" lang="he-IL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בהעברה</a:t>
                      </a:r>
                      <a:r>
                        <a:rPr kumimoji="0" lang="he-IL" kern="120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למתודה </a:t>
                      </a:r>
                      <a:r>
                        <a:rPr kumimoji="0" lang="en-US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by value</a:t>
                      </a:r>
                      <a:r>
                        <a:rPr kumimoji="0" lang="he-IL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מועבר העתק של המצביע לאובייקט.</a:t>
                      </a:r>
                      <a:endParaRPr kumimoji="0" lang="en-US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kumimoji="0" lang="he-IL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  <a:endParaRPr kumimoji="0" lang="en-US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kumimoji="0" lang="he-IL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בהעברה למתודה  </a:t>
                      </a:r>
                      <a:r>
                        <a:rPr kumimoji="0" lang="en-US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by reference</a:t>
                      </a:r>
                      <a:r>
                        <a:rPr kumimoji="0" lang="he-IL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מועבר אותו המצביע עצמו לאובייקט.</a:t>
                      </a:r>
                    </a:p>
                    <a:p>
                      <a:pPr algn="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kumimoji="0" lang="he-IL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kumimoji="0" lang="he-IL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למעשה, אם לא נשנה את המצביע (אלא רק את ערכו</a:t>
                      </a:r>
                      <a:r>
                        <a:rPr kumimoji="0" lang="he-IL" kern="120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של האובייקט) – אין הבדל</a:t>
                      </a:r>
                    </a:p>
                    <a:p>
                      <a:pPr algn="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kumimoji="0" lang="he-IL" kern="120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בין שני סוגי ההעברות</a:t>
                      </a:r>
                      <a:endParaRPr kumimoji="0" lang="en-US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093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21061" t="49129" r="62751" b="35741"/>
          <a:stretch/>
        </p:blipFill>
        <p:spPr bwMode="auto">
          <a:xfrm>
            <a:off x="107504" y="3429000"/>
            <a:ext cx="1981200" cy="1037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המרות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21061" t="38333" r="62751" b="55552"/>
          <a:stretch/>
        </p:blipFill>
        <p:spPr bwMode="auto">
          <a:xfrm>
            <a:off x="1979712" y="3801740"/>
            <a:ext cx="1981200" cy="419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מאחר וגם </a:t>
            </a:r>
            <a:r>
              <a:rPr lang="en-US" dirty="0" err="1"/>
              <a:t>ValueType</a:t>
            </a:r>
            <a:r>
              <a:rPr lang="he-IL" dirty="0"/>
              <a:t> יורש מ </a:t>
            </a:r>
            <a:r>
              <a:rPr lang="en-US" dirty="0"/>
              <a:t>Object</a:t>
            </a:r>
            <a:r>
              <a:rPr lang="he-IL" dirty="0"/>
              <a:t> ניתן לבצע המרות בין מחלקות ומבנים</a:t>
            </a:r>
          </a:p>
          <a:p>
            <a:r>
              <a:rPr lang="he-IL" sz="2800" dirty="0"/>
              <a:t>פעולת ה</a:t>
            </a:r>
            <a:r>
              <a:rPr lang="en-US" sz="2800" dirty="0"/>
              <a:t>boxing </a:t>
            </a:r>
            <a:r>
              <a:rPr lang="he-IL" sz="2800" dirty="0"/>
              <a:t> היא הפיכת משתנה</a:t>
            </a:r>
            <a:r>
              <a:rPr lang="en-US" sz="2800" dirty="0"/>
              <a:t>Value Type</a:t>
            </a:r>
            <a:r>
              <a:rPr lang="he-IL" sz="2800" dirty="0"/>
              <a:t> למשתנה </a:t>
            </a:r>
            <a:r>
              <a:rPr lang="en-US" sz="2800" dirty="0"/>
              <a:t>Reference Type</a:t>
            </a:r>
            <a:r>
              <a:rPr lang="he-IL" sz="2800" dirty="0"/>
              <a:t>.</a:t>
            </a:r>
          </a:p>
          <a:p>
            <a:pPr lvl="1"/>
            <a:r>
              <a:rPr lang="he-IL" sz="2400" dirty="0"/>
              <a:t>פעולת ה </a:t>
            </a:r>
            <a:r>
              <a:rPr lang="en-US" sz="2400" dirty="0"/>
              <a:t>boxing</a:t>
            </a:r>
            <a:r>
              <a:rPr lang="he-IL" sz="2400" dirty="0"/>
              <a:t> נעשית ע"י השמת משתנה ערך למשתנה מטיפוס </a:t>
            </a:r>
            <a:r>
              <a:rPr lang="en-US" sz="2400" dirty="0"/>
              <a:t> .object</a:t>
            </a:r>
            <a:endParaRPr lang="he-IL" sz="2500" dirty="0"/>
          </a:p>
          <a:p>
            <a:r>
              <a:rPr lang="he-IL" sz="2800" dirty="0"/>
              <a:t>פעולת ה </a:t>
            </a:r>
            <a:r>
              <a:rPr lang="en-US" sz="2800" dirty="0"/>
              <a:t>unboxing</a:t>
            </a:r>
            <a:r>
              <a:rPr lang="he-IL" sz="2800" dirty="0"/>
              <a:t> היא הפעולה ההפוכה.</a:t>
            </a:r>
          </a:p>
          <a:p>
            <a:pPr lvl="1"/>
            <a:r>
              <a:rPr lang="he-IL" sz="2500" dirty="0"/>
              <a:t>בפעולת ה </a:t>
            </a:r>
            <a:r>
              <a:rPr lang="en-US" sz="2500" dirty="0"/>
              <a:t>unboxing </a:t>
            </a:r>
            <a:r>
              <a:rPr lang="he-IL" sz="2500" dirty="0"/>
              <a:t>, כדי להפוך משתנה הפניה למשתנה ערך נשתמש בהמרה מפורשת.</a:t>
            </a:r>
            <a:r>
              <a:rPr lang="en-US" sz="2500" dirty="0"/>
              <a:t> </a:t>
            </a:r>
          </a:p>
          <a:p>
            <a:pPr lvl="1"/>
            <a:r>
              <a:rPr lang="he-IL" sz="2500" dirty="0">
                <a:solidFill>
                  <a:schemeClr val="tx1">
                    <a:tint val="85000"/>
                  </a:schemeClr>
                </a:solidFill>
              </a:rPr>
              <a:t>חייב להיות תאום – אחרת תהיה חריגה</a:t>
            </a:r>
            <a:endParaRPr lang="he-IL" sz="3200" kern="0" dirty="0">
              <a:latin typeface="Arial" pitchFamily="34" charset="0"/>
            </a:endParaRPr>
          </a:p>
          <a:p>
            <a:pPr marL="0" indent="0" algn="l" rtl="0">
              <a:buClr>
                <a:schemeClr val="tx1"/>
              </a:buClr>
              <a:buNone/>
            </a:pPr>
            <a:r>
              <a:rPr lang="en-US" sz="1600" kern="0" dirty="0" err="1">
                <a:solidFill>
                  <a:srgbClr val="0070C0"/>
                </a:solidFill>
                <a:latin typeface="Arial" pitchFamily="34" charset="0"/>
              </a:rPr>
              <a:t>InvalidCastException</a:t>
            </a:r>
            <a:endParaRPr lang="he-IL" sz="1600" kern="0" dirty="0">
              <a:solidFill>
                <a:srgbClr val="0070C0"/>
              </a:solidFill>
              <a:latin typeface="Arial" pitchFamily="34" charset="0"/>
            </a:endParaRPr>
          </a:p>
          <a:p>
            <a:pPr lvl="1"/>
            <a:endParaRPr lang="en-US" sz="2500" dirty="0"/>
          </a:p>
          <a:p>
            <a:endParaRPr lang="he-IL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23759" t="77592" r="64827" b="17222"/>
          <a:stretch/>
        </p:blipFill>
        <p:spPr bwMode="auto">
          <a:xfrm>
            <a:off x="539552" y="5233640"/>
            <a:ext cx="13970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3045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מועד א, תשע"ז, 7 נק'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sz="2000" dirty="0"/>
              <a:t>לפנייך מימוש של המחלקה</a:t>
            </a:r>
            <a:r>
              <a:rPr lang="en-US" sz="2000" dirty="0" err="1"/>
              <a:t>MyClass</a:t>
            </a:r>
            <a:r>
              <a:rPr lang="en-US" sz="2000" dirty="0"/>
              <a:t> </a:t>
            </a:r>
            <a:r>
              <a:rPr lang="he-IL" sz="2000" dirty="0"/>
              <a:t> והמבנה</a:t>
            </a:r>
            <a:r>
              <a:rPr lang="en-US" sz="2000" dirty="0" err="1"/>
              <a:t>MyStruct</a:t>
            </a:r>
            <a:r>
              <a:rPr lang="en-US" sz="2000" dirty="0"/>
              <a:t> </a:t>
            </a:r>
            <a:r>
              <a:rPr lang="he-IL" sz="2000" dirty="0"/>
              <a:t>:</a:t>
            </a:r>
          </a:p>
          <a:p>
            <a:pPr marL="0" indent="0">
              <a:buNone/>
            </a:pPr>
            <a:endParaRPr lang="he-IL" sz="2000" dirty="0"/>
          </a:p>
          <a:p>
            <a:pPr marL="0" indent="0">
              <a:buNone/>
            </a:pPr>
            <a:endParaRPr lang="he-IL" sz="2000" dirty="0"/>
          </a:p>
          <a:p>
            <a:r>
              <a:rPr lang="he-IL" sz="2000" dirty="0"/>
              <a:t>לפנייך קטע תכנית העושה שימוש במחלקה ומבנה אלו. </a:t>
            </a:r>
            <a:br>
              <a:rPr lang="en-US" sz="2000" dirty="0"/>
            </a:br>
            <a:r>
              <a:rPr lang="he-IL" sz="2000" dirty="0"/>
              <a:t>מה הפלט שיתקבל בעת הרצת התכנית? 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he-IL" sz="2000" dirty="0"/>
          </a:p>
        </p:txBody>
      </p:sp>
      <p:sp>
        <p:nvSpPr>
          <p:cNvPr id="21" name="תיבת טקסט 23"/>
          <p:cNvSpPr txBox="1">
            <a:spLocks noChangeArrowheads="1"/>
          </p:cNvSpPr>
          <p:nvPr/>
        </p:nvSpPr>
        <p:spPr bwMode="auto">
          <a:xfrm flipH="1">
            <a:off x="2846700" y="1988840"/>
            <a:ext cx="2085340" cy="75057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l" rtl="0">
              <a:spcAft>
                <a:spcPts val="0"/>
              </a:spcAft>
            </a:pPr>
            <a:r>
              <a:rPr lang="en-US" sz="1100">
                <a:effectLst/>
                <a:highlight>
                  <a:srgbClr val="FFFFFF"/>
                </a:highlight>
                <a:latin typeface="Consolas"/>
                <a:ea typeface="Calibri"/>
                <a:cs typeface="Consolas"/>
              </a:rPr>
              <a:t>struct MyStruct</a:t>
            </a:r>
            <a:endParaRPr lang="en-US" sz="1200">
              <a:effectLst/>
              <a:latin typeface="Times New Roman"/>
              <a:ea typeface="Times New Roman"/>
              <a:cs typeface="David"/>
            </a:endParaRPr>
          </a:p>
          <a:p>
            <a:pPr algn="l" rtl="0">
              <a:spcAft>
                <a:spcPts val="0"/>
              </a:spcAft>
            </a:pPr>
            <a:r>
              <a:rPr lang="en-US" sz="1100">
                <a:effectLst/>
                <a:highlight>
                  <a:srgbClr val="FFFFFF"/>
                </a:highlight>
                <a:latin typeface="Consolas"/>
                <a:ea typeface="Calibri"/>
                <a:cs typeface="Consolas"/>
              </a:rPr>
              <a:t>{</a:t>
            </a:r>
            <a:endParaRPr lang="en-US" sz="1200">
              <a:effectLst/>
              <a:latin typeface="Times New Roman"/>
              <a:ea typeface="Times New Roman"/>
              <a:cs typeface="David"/>
            </a:endParaRPr>
          </a:p>
          <a:p>
            <a:pPr algn="l" rtl="0">
              <a:spcAft>
                <a:spcPts val="0"/>
              </a:spcAft>
            </a:pPr>
            <a:r>
              <a:rPr lang="en-US" sz="1100">
                <a:effectLst/>
                <a:highlight>
                  <a:srgbClr val="FFFFFF"/>
                </a:highlight>
                <a:latin typeface="Consolas"/>
                <a:ea typeface="Calibri"/>
                <a:cs typeface="Consolas"/>
              </a:rPr>
              <a:t>    public int s;</a:t>
            </a:r>
            <a:endParaRPr lang="en-US" sz="1200">
              <a:effectLst/>
              <a:latin typeface="Times New Roman"/>
              <a:ea typeface="Times New Roman"/>
              <a:cs typeface="David"/>
            </a:endParaRPr>
          </a:p>
          <a:p>
            <a:pPr algn="l" rtl="0">
              <a:spcAft>
                <a:spcPts val="0"/>
              </a:spcAft>
            </a:pPr>
            <a:r>
              <a:rPr lang="en-US" sz="1100">
                <a:effectLst/>
                <a:highlight>
                  <a:srgbClr val="FFFFFF"/>
                </a:highlight>
                <a:latin typeface="Consolas"/>
                <a:ea typeface="Calibri"/>
                <a:cs typeface="Consolas"/>
              </a:rPr>
              <a:t>}</a:t>
            </a:r>
            <a:endParaRPr lang="en-US" sz="1200">
              <a:effectLst/>
              <a:latin typeface="Times New Roman"/>
              <a:ea typeface="Times New Roman"/>
              <a:cs typeface="David"/>
            </a:endParaRPr>
          </a:p>
          <a:p>
            <a:pPr algn="l" rtl="0">
              <a:spcAft>
                <a:spcPts val="0"/>
              </a:spcAft>
            </a:pPr>
            <a:r>
              <a:rPr lang="he-IL" sz="1100">
                <a:effectLst/>
                <a:latin typeface="Times New Roman"/>
                <a:ea typeface="Times New Roman"/>
                <a:cs typeface="David"/>
              </a:rPr>
              <a:t> </a:t>
            </a:r>
            <a:endParaRPr lang="en-US" sz="1200">
              <a:effectLst/>
              <a:latin typeface="Times New Roman"/>
              <a:ea typeface="Times New Roman"/>
              <a:cs typeface="David"/>
            </a:endParaRPr>
          </a:p>
        </p:txBody>
      </p:sp>
      <p:sp>
        <p:nvSpPr>
          <p:cNvPr id="22" name="תיבת טקסט 24"/>
          <p:cNvSpPr txBox="1">
            <a:spLocks noChangeArrowheads="1"/>
          </p:cNvSpPr>
          <p:nvPr/>
        </p:nvSpPr>
        <p:spPr bwMode="auto">
          <a:xfrm flipH="1">
            <a:off x="5333454" y="1988840"/>
            <a:ext cx="1974850" cy="78359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l" rtl="0">
              <a:spcAft>
                <a:spcPts val="0"/>
              </a:spcAft>
            </a:pPr>
            <a:r>
              <a:rPr lang="en-US" sz="1100">
                <a:effectLst/>
                <a:highlight>
                  <a:srgbClr val="FFFFFF"/>
                </a:highlight>
                <a:latin typeface="Consolas"/>
                <a:ea typeface="Calibri"/>
                <a:cs typeface="Consolas"/>
              </a:rPr>
              <a:t>class MyClass</a:t>
            </a:r>
            <a:endParaRPr lang="en-US" sz="1200">
              <a:effectLst/>
              <a:latin typeface="Times New Roman"/>
              <a:ea typeface="Times New Roman"/>
              <a:cs typeface="David"/>
            </a:endParaRPr>
          </a:p>
          <a:p>
            <a:pPr algn="l" rtl="0">
              <a:spcAft>
                <a:spcPts val="0"/>
              </a:spcAft>
            </a:pPr>
            <a:r>
              <a:rPr lang="en-US" sz="1100">
                <a:effectLst/>
                <a:highlight>
                  <a:srgbClr val="FFFFFF"/>
                </a:highlight>
                <a:latin typeface="Consolas"/>
                <a:ea typeface="Calibri"/>
                <a:cs typeface="Consolas"/>
              </a:rPr>
              <a:t>{</a:t>
            </a:r>
            <a:endParaRPr lang="en-US" sz="1200">
              <a:effectLst/>
              <a:latin typeface="Times New Roman"/>
              <a:ea typeface="Times New Roman"/>
              <a:cs typeface="David"/>
            </a:endParaRPr>
          </a:p>
          <a:p>
            <a:pPr algn="l" rtl="0">
              <a:spcAft>
                <a:spcPts val="0"/>
              </a:spcAft>
            </a:pPr>
            <a:r>
              <a:rPr lang="en-US" sz="1100">
                <a:effectLst/>
                <a:highlight>
                  <a:srgbClr val="FFFFFF"/>
                </a:highlight>
                <a:latin typeface="Consolas"/>
                <a:ea typeface="Calibri"/>
                <a:cs typeface="Consolas"/>
              </a:rPr>
              <a:t>    public int c;</a:t>
            </a:r>
            <a:endParaRPr lang="en-US" sz="1200">
              <a:effectLst/>
              <a:latin typeface="Times New Roman"/>
              <a:ea typeface="Times New Roman"/>
              <a:cs typeface="David"/>
            </a:endParaRPr>
          </a:p>
          <a:p>
            <a:pPr algn="l" rtl="0">
              <a:spcAft>
                <a:spcPts val="0"/>
              </a:spcAft>
            </a:pPr>
            <a:r>
              <a:rPr lang="en-US" sz="1100">
                <a:effectLst/>
                <a:highlight>
                  <a:srgbClr val="FFFFFF"/>
                </a:highlight>
                <a:latin typeface="Consolas"/>
                <a:ea typeface="Calibri"/>
                <a:cs typeface="Consolas"/>
              </a:rPr>
              <a:t>}</a:t>
            </a:r>
            <a:endParaRPr lang="en-US" sz="1200">
              <a:effectLst/>
              <a:latin typeface="Times New Roman"/>
              <a:ea typeface="Times New Roman"/>
              <a:cs typeface="David"/>
            </a:endParaRPr>
          </a:p>
          <a:p>
            <a:pPr algn="l" rtl="0">
              <a:spcAft>
                <a:spcPts val="0"/>
              </a:spcAft>
            </a:pPr>
            <a:r>
              <a:rPr lang="he-IL" sz="1100">
                <a:effectLst/>
                <a:highlight>
                  <a:srgbClr val="FFFFFF"/>
                </a:highlight>
                <a:latin typeface="Times New Roman"/>
                <a:ea typeface="Calibri"/>
                <a:cs typeface="Consolas"/>
              </a:rPr>
              <a:t> </a:t>
            </a:r>
            <a:endParaRPr lang="en-US" sz="1200">
              <a:effectLst/>
              <a:latin typeface="Times New Roman"/>
              <a:ea typeface="Times New Roman"/>
              <a:cs typeface="David"/>
            </a:endParaRPr>
          </a:p>
        </p:txBody>
      </p:sp>
      <p:sp>
        <p:nvSpPr>
          <p:cNvPr id="23" name="תיבת טקסט 22"/>
          <p:cNvSpPr txBox="1">
            <a:spLocks noChangeArrowheads="1"/>
          </p:cNvSpPr>
          <p:nvPr/>
        </p:nvSpPr>
        <p:spPr bwMode="auto">
          <a:xfrm flipH="1">
            <a:off x="3235538" y="3429000"/>
            <a:ext cx="4288790" cy="280289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l" rtl="0">
              <a:spcAft>
                <a:spcPts val="0"/>
              </a:spcAft>
            </a:pPr>
            <a:r>
              <a:rPr lang="en-US" sz="1100">
                <a:effectLst/>
                <a:highlight>
                  <a:srgbClr val="FFFFFF"/>
                </a:highlight>
                <a:latin typeface="Consolas"/>
                <a:ea typeface="Calibri"/>
                <a:cs typeface="Consolas"/>
              </a:rPr>
              <a:t>static void Main(string[] args)</a:t>
            </a:r>
            <a:endParaRPr lang="en-US" sz="1200">
              <a:effectLst/>
              <a:latin typeface="Times New Roman"/>
              <a:ea typeface="Times New Roman"/>
              <a:cs typeface="David"/>
            </a:endParaRPr>
          </a:p>
          <a:p>
            <a:pPr algn="l" rtl="0">
              <a:spcAft>
                <a:spcPts val="0"/>
              </a:spcAft>
            </a:pPr>
            <a:r>
              <a:rPr lang="en-US" sz="1100">
                <a:effectLst/>
                <a:highlight>
                  <a:srgbClr val="FFFFFF"/>
                </a:highlight>
                <a:latin typeface="Consolas"/>
                <a:ea typeface="Calibri"/>
                <a:cs typeface="Consolas"/>
              </a:rPr>
              <a:t>{</a:t>
            </a:r>
            <a:endParaRPr lang="en-US" sz="1200">
              <a:effectLst/>
              <a:latin typeface="Times New Roman"/>
              <a:ea typeface="Times New Roman"/>
              <a:cs typeface="David"/>
            </a:endParaRPr>
          </a:p>
          <a:p>
            <a:pPr algn="l" rtl="0">
              <a:spcAft>
                <a:spcPts val="0"/>
              </a:spcAft>
            </a:pPr>
            <a:r>
              <a:rPr lang="en-US" sz="1100">
                <a:effectLst/>
                <a:highlight>
                  <a:srgbClr val="FFFFFF"/>
                </a:highlight>
                <a:latin typeface="Consolas"/>
                <a:ea typeface="Calibri"/>
                <a:cs typeface="Consolas"/>
              </a:rPr>
              <a:t>    MyClass c1 = new MyClass();</a:t>
            </a:r>
            <a:endParaRPr lang="en-US" sz="1200">
              <a:effectLst/>
              <a:latin typeface="Times New Roman"/>
              <a:ea typeface="Times New Roman"/>
              <a:cs typeface="David"/>
            </a:endParaRPr>
          </a:p>
          <a:p>
            <a:pPr algn="l" rtl="0">
              <a:spcAft>
                <a:spcPts val="0"/>
              </a:spcAft>
            </a:pPr>
            <a:r>
              <a:rPr lang="en-US" sz="1100">
                <a:effectLst/>
                <a:highlight>
                  <a:srgbClr val="FFFFFF"/>
                </a:highlight>
                <a:latin typeface="Consolas"/>
                <a:ea typeface="Calibri"/>
                <a:cs typeface="Consolas"/>
              </a:rPr>
              <a:t>    MyClass c2 = c1;</a:t>
            </a:r>
            <a:endParaRPr lang="en-US" sz="1200">
              <a:effectLst/>
              <a:latin typeface="Times New Roman"/>
              <a:ea typeface="Times New Roman"/>
              <a:cs typeface="David"/>
            </a:endParaRPr>
          </a:p>
          <a:p>
            <a:pPr algn="l" rtl="0">
              <a:spcAft>
                <a:spcPts val="0"/>
              </a:spcAft>
            </a:pPr>
            <a:r>
              <a:rPr lang="en-US" sz="1100">
                <a:effectLst/>
                <a:highlight>
                  <a:srgbClr val="FFFFFF"/>
                </a:highlight>
                <a:latin typeface="Consolas"/>
                <a:ea typeface="Calibri"/>
                <a:cs typeface="Consolas"/>
              </a:rPr>
              <a:t>    MyStruct s1 = new MyStruct();</a:t>
            </a:r>
            <a:endParaRPr lang="en-US" sz="1200">
              <a:effectLst/>
              <a:latin typeface="Times New Roman"/>
              <a:ea typeface="Times New Roman"/>
              <a:cs typeface="David"/>
            </a:endParaRPr>
          </a:p>
          <a:p>
            <a:pPr algn="l" rtl="0">
              <a:spcAft>
                <a:spcPts val="0"/>
              </a:spcAft>
            </a:pPr>
            <a:r>
              <a:rPr lang="en-US" sz="1100">
                <a:effectLst/>
                <a:highlight>
                  <a:srgbClr val="FFFFFF"/>
                </a:highlight>
                <a:latin typeface="Consolas"/>
                <a:ea typeface="Calibri"/>
                <a:cs typeface="Consolas"/>
              </a:rPr>
              <a:t>    MyStruct s2 = s1;</a:t>
            </a:r>
            <a:endParaRPr lang="en-US" sz="1200">
              <a:effectLst/>
              <a:latin typeface="Times New Roman"/>
              <a:ea typeface="Times New Roman"/>
              <a:cs typeface="David"/>
            </a:endParaRPr>
          </a:p>
          <a:p>
            <a:pPr algn="l" rtl="0">
              <a:spcAft>
                <a:spcPts val="0"/>
              </a:spcAft>
            </a:pPr>
            <a:r>
              <a:rPr lang="en-US" sz="1100">
                <a:effectLst/>
                <a:highlight>
                  <a:srgbClr val="FFFFFF"/>
                </a:highlight>
                <a:latin typeface="Consolas"/>
                <a:ea typeface="Calibri"/>
                <a:cs typeface="Consolas"/>
              </a:rPr>
              <a:t>    c1.c = 7;</a:t>
            </a:r>
            <a:endParaRPr lang="en-US" sz="1200">
              <a:effectLst/>
              <a:latin typeface="Times New Roman"/>
              <a:ea typeface="Times New Roman"/>
              <a:cs typeface="David"/>
            </a:endParaRPr>
          </a:p>
          <a:p>
            <a:pPr algn="l" rtl="0">
              <a:spcAft>
                <a:spcPts val="0"/>
              </a:spcAft>
            </a:pPr>
            <a:r>
              <a:rPr lang="en-US" sz="1100">
                <a:effectLst/>
                <a:highlight>
                  <a:srgbClr val="FFFFFF"/>
                </a:highlight>
                <a:latin typeface="Consolas"/>
                <a:ea typeface="Calibri"/>
                <a:cs typeface="Consolas"/>
              </a:rPr>
              <a:t>    c2.c = 8;</a:t>
            </a:r>
            <a:endParaRPr lang="en-US" sz="1200">
              <a:effectLst/>
              <a:latin typeface="Times New Roman"/>
              <a:ea typeface="Times New Roman"/>
              <a:cs typeface="David"/>
            </a:endParaRPr>
          </a:p>
          <a:p>
            <a:pPr algn="l" rtl="0">
              <a:spcAft>
                <a:spcPts val="0"/>
              </a:spcAft>
            </a:pPr>
            <a:r>
              <a:rPr lang="en-US" sz="1100">
                <a:effectLst/>
                <a:highlight>
                  <a:srgbClr val="FFFFFF"/>
                </a:highlight>
                <a:latin typeface="Consolas"/>
                <a:ea typeface="Calibri"/>
                <a:cs typeface="Consolas"/>
              </a:rPr>
              <a:t>    s1.s = 7;</a:t>
            </a:r>
            <a:endParaRPr lang="en-US" sz="1200">
              <a:effectLst/>
              <a:latin typeface="Times New Roman"/>
              <a:ea typeface="Times New Roman"/>
              <a:cs typeface="David"/>
            </a:endParaRPr>
          </a:p>
          <a:p>
            <a:pPr algn="l" rtl="0">
              <a:spcAft>
                <a:spcPts val="0"/>
              </a:spcAft>
            </a:pPr>
            <a:r>
              <a:rPr lang="en-US" sz="1100">
                <a:effectLst/>
                <a:highlight>
                  <a:srgbClr val="FFFFFF"/>
                </a:highlight>
                <a:latin typeface="Consolas"/>
                <a:ea typeface="Calibri"/>
                <a:cs typeface="Consolas"/>
              </a:rPr>
              <a:t>    s2.s = 8;</a:t>
            </a:r>
            <a:endParaRPr lang="en-US" sz="1200">
              <a:effectLst/>
              <a:latin typeface="Times New Roman"/>
              <a:ea typeface="Times New Roman"/>
              <a:cs typeface="David"/>
            </a:endParaRPr>
          </a:p>
          <a:p>
            <a:pPr algn="l" rtl="0">
              <a:spcAft>
                <a:spcPts val="0"/>
              </a:spcAft>
            </a:pPr>
            <a:r>
              <a:rPr lang="en-US" sz="1100">
                <a:effectLst/>
                <a:highlight>
                  <a:srgbClr val="FFFFFF"/>
                </a:highlight>
                <a:latin typeface="Consolas"/>
                <a:ea typeface="Calibri"/>
                <a:cs typeface="Consolas"/>
              </a:rPr>
              <a:t> </a:t>
            </a:r>
            <a:endParaRPr lang="en-US" sz="1200">
              <a:effectLst/>
              <a:latin typeface="Times New Roman"/>
              <a:ea typeface="Times New Roman"/>
              <a:cs typeface="David"/>
            </a:endParaRPr>
          </a:p>
          <a:p>
            <a:pPr algn="l" rtl="0">
              <a:spcAft>
                <a:spcPts val="0"/>
              </a:spcAft>
            </a:pPr>
            <a:r>
              <a:rPr lang="en-US" sz="1100">
                <a:effectLst/>
                <a:highlight>
                  <a:srgbClr val="FFFFFF"/>
                </a:highlight>
                <a:latin typeface="Consolas"/>
                <a:ea typeface="Calibri"/>
                <a:cs typeface="Consolas"/>
              </a:rPr>
              <a:t>    Console.WriteLine("c1.c={0}", c1.c);</a:t>
            </a:r>
            <a:endParaRPr lang="en-US" sz="1200">
              <a:effectLst/>
              <a:latin typeface="Times New Roman"/>
              <a:ea typeface="Times New Roman"/>
              <a:cs typeface="David"/>
            </a:endParaRPr>
          </a:p>
          <a:p>
            <a:pPr algn="l" rtl="0">
              <a:spcAft>
                <a:spcPts val="0"/>
              </a:spcAft>
            </a:pPr>
            <a:r>
              <a:rPr lang="en-US" sz="1100">
                <a:effectLst/>
                <a:highlight>
                  <a:srgbClr val="FFFFFF"/>
                </a:highlight>
                <a:latin typeface="Consolas"/>
                <a:ea typeface="Calibri"/>
                <a:cs typeface="Consolas"/>
              </a:rPr>
              <a:t>    Console.WriteLine("c2.c={0}", c2.c);</a:t>
            </a:r>
            <a:endParaRPr lang="en-US" sz="1200">
              <a:effectLst/>
              <a:latin typeface="Times New Roman"/>
              <a:ea typeface="Times New Roman"/>
              <a:cs typeface="David"/>
            </a:endParaRPr>
          </a:p>
          <a:p>
            <a:pPr algn="l" rtl="0">
              <a:spcAft>
                <a:spcPts val="0"/>
              </a:spcAft>
            </a:pPr>
            <a:r>
              <a:rPr lang="en-US" sz="1100">
                <a:effectLst/>
                <a:highlight>
                  <a:srgbClr val="FFFFFF"/>
                </a:highlight>
                <a:latin typeface="Consolas"/>
                <a:ea typeface="Calibri"/>
                <a:cs typeface="Consolas"/>
              </a:rPr>
              <a:t>    Console.WriteLine("s1.s={0}", s1.s);</a:t>
            </a:r>
            <a:endParaRPr lang="en-US" sz="1200">
              <a:effectLst/>
              <a:latin typeface="Times New Roman"/>
              <a:ea typeface="Times New Roman"/>
              <a:cs typeface="David"/>
            </a:endParaRPr>
          </a:p>
          <a:p>
            <a:pPr algn="l" rtl="0">
              <a:spcAft>
                <a:spcPts val="0"/>
              </a:spcAft>
            </a:pPr>
            <a:r>
              <a:rPr lang="en-US" sz="1100">
                <a:effectLst/>
                <a:highlight>
                  <a:srgbClr val="FFFFFF"/>
                </a:highlight>
                <a:latin typeface="Consolas"/>
                <a:ea typeface="Calibri"/>
                <a:cs typeface="Consolas"/>
              </a:rPr>
              <a:t>    Console.WriteLine("s2.s={0}", s2.s);</a:t>
            </a:r>
            <a:endParaRPr lang="en-US" sz="1200">
              <a:effectLst/>
              <a:latin typeface="Times New Roman"/>
              <a:ea typeface="Times New Roman"/>
              <a:cs typeface="David"/>
            </a:endParaRPr>
          </a:p>
          <a:p>
            <a:pPr algn="l" rtl="0">
              <a:spcAft>
                <a:spcPts val="0"/>
              </a:spcAft>
            </a:pPr>
            <a:r>
              <a:rPr lang="en-US" sz="1100">
                <a:effectLst/>
                <a:highlight>
                  <a:srgbClr val="FFFFFF"/>
                </a:highlight>
                <a:latin typeface="Consolas"/>
                <a:ea typeface="Calibri"/>
                <a:cs typeface="Consolas"/>
              </a:rPr>
              <a:t>}</a:t>
            </a:r>
            <a:endParaRPr lang="en-US" sz="1200">
              <a:effectLst/>
              <a:latin typeface="Times New Roman"/>
              <a:ea typeface="Times New Roman"/>
              <a:cs typeface="David"/>
            </a:endParaRPr>
          </a:p>
          <a:p>
            <a:pPr algn="l" rtl="0">
              <a:spcAft>
                <a:spcPts val="0"/>
              </a:spcAft>
            </a:pPr>
            <a:r>
              <a:rPr lang="he-IL" sz="1100">
                <a:effectLst/>
                <a:latin typeface="Times New Roman"/>
                <a:ea typeface="Times New Roman"/>
                <a:cs typeface="David"/>
              </a:rPr>
              <a:t> </a:t>
            </a:r>
            <a:endParaRPr lang="en-US" sz="1200">
              <a:effectLst/>
              <a:latin typeface="Times New Roman"/>
              <a:ea typeface="Times New Roman"/>
              <a:cs typeface="David"/>
            </a:endParaRPr>
          </a:p>
        </p:txBody>
      </p:sp>
      <p:graphicFrame>
        <p:nvGraphicFramePr>
          <p:cNvPr id="24" name="טבלה 23"/>
          <p:cNvGraphicFramePr>
            <a:graphicFrameLocks noGrp="1"/>
          </p:cNvGraphicFramePr>
          <p:nvPr/>
        </p:nvGraphicFramePr>
        <p:xfrm>
          <a:off x="251520" y="1720552"/>
          <a:ext cx="1323266" cy="4876800"/>
        </p:xfrm>
        <a:graphic>
          <a:graphicData uri="http://schemas.openxmlformats.org/drawingml/2006/table">
            <a:tbl>
              <a:tblPr rtl="1" firstCol="1">
                <a:tableStyleId>{616DA210-FB5B-4158-B5E0-FEB733F419BA}</a:tableStyleId>
              </a:tblPr>
              <a:tblGrid>
                <a:gridCol w="396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8810">
                <a:tc>
                  <a:txBody>
                    <a:bodyPr/>
                    <a:lstStyle/>
                    <a:p>
                      <a:pPr algn="l" rtl="0">
                        <a:spcAft>
                          <a:spcPts val="0"/>
                        </a:spcAft>
                      </a:pPr>
                      <a:r>
                        <a:rPr lang="he-IL" sz="2000" baseline="0" dirty="0">
                          <a:effectLst/>
                        </a:rPr>
                        <a:t> א -</a:t>
                      </a:r>
                      <a:endParaRPr lang="en-US" sz="2000" dirty="0">
                        <a:effectLst/>
                        <a:latin typeface="Times New Roman"/>
                        <a:ea typeface="Times New Roman"/>
                        <a:cs typeface="David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c1.c=7</a:t>
                      </a:r>
                    </a:p>
                    <a:p>
                      <a:pPr algn="l" rtl="0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c2.c=8</a:t>
                      </a:r>
                    </a:p>
                    <a:p>
                      <a:pPr algn="l" rtl="0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s1.s=7</a:t>
                      </a:r>
                    </a:p>
                    <a:p>
                      <a:pPr algn="l" rtl="0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s2.s=8</a:t>
                      </a:r>
                      <a:endParaRPr lang="en-US" sz="2000" dirty="0">
                        <a:effectLst/>
                        <a:latin typeface="Times New Roman"/>
                        <a:ea typeface="Times New Roman"/>
                        <a:cs typeface="David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810">
                <a:tc>
                  <a:txBody>
                    <a:bodyPr/>
                    <a:lstStyle/>
                    <a:p>
                      <a:pPr algn="l" rtl="0">
                        <a:spcAft>
                          <a:spcPts val="0"/>
                        </a:spcAft>
                      </a:pPr>
                      <a:r>
                        <a:rPr lang="he-IL" sz="2000" dirty="0">
                          <a:effectLst/>
                        </a:rPr>
                        <a:t>ב -</a:t>
                      </a:r>
                      <a:endParaRPr lang="en-US" sz="2000" dirty="0">
                        <a:effectLst/>
                        <a:latin typeface="Times New Roman"/>
                        <a:ea typeface="Times New Roman"/>
                        <a:cs typeface="David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highlight>
                            <a:srgbClr val="FFFFFF"/>
                          </a:highlight>
                        </a:rPr>
                        <a:t>c1.c=8</a:t>
                      </a:r>
                      <a:endParaRPr lang="en-US" sz="2000" dirty="0">
                        <a:effectLst/>
                      </a:endParaRPr>
                    </a:p>
                    <a:p>
                      <a:pPr algn="l" rtl="0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highlight>
                            <a:srgbClr val="FFFFFF"/>
                          </a:highlight>
                        </a:rPr>
                        <a:t>c2.c=8</a:t>
                      </a:r>
                      <a:endParaRPr lang="en-US" sz="2000" dirty="0">
                        <a:effectLst/>
                      </a:endParaRPr>
                    </a:p>
                    <a:p>
                      <a:pPr algn="l" rtl="0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highlight>
                            <a:srgbClr val="FFFFFF"/>
                          </a:highlight>
                        </a:rPr>
                        <a:t>s1.s=7</a:t>
                      </a:r>
                      <a:endParaRPr lang="en-US" sz="2000" dirty="0">
                        <a:effectLst/>
                      </a:endParaRPr>
                    </a:p>
                    <a:p>
                      <a:pPr algn="l" rtl="0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highlight>
                            <a:srgbClr val="FFFFFF"/>
                          </a:highlight>
                        </a:rPr>
                        <a:t>s2.s=8</a:t>
                      </a:r>
                      <a:endParaRPr lang="en-US" sz="2000" dirty="0">
                        <a:effectLst/>
                        <a:latin typeface="Times New Roman"/>
                        <a:ea typeface="Times New Roman"/>
                        <a:cs typeface="David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810">
                <a:tc>
                  <a:txBody>
                    <a:bodyPr/>
                    <a:lstStyle/>
                    <a:p>
                      <a:pPr algn="l" rtl="0">
                        <a:spcAft>
                          <a:spcPts val="0"/>
                        </a:spcAft>
                      </a:pPr>
                      <a:r>
                        <a:rPr lang="he-IL" sz="2000" dirty="0">
                          <a:effectLst/>
                        </a:rPr>
                        <a:t>ג -</a:t>
                      </a:r>
                      <a:endParaRPr lang="en-US" sz="2000" dirty="0">
                        <a:effectLst/>
                        <a:latin typeface="Times New Roman"/>
                        <a:ea typeface="Times New Roman"/>
                        <a:cs typeface="David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c1.c=7</a:t>
                      </a:r>
                    </a:p>
                    <a:p>
                      <a:pPr algn="l" rtl="0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c2.c=8</a:t>
                      </a:r>
                    </a:p>
                    <a:p>
                      <a:pPr algn="l" rtl="0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s1.s=8</a:t>
                      </a:r>
                    </a:p>
                    <a:p>
                      <a:pPr algn="l" rtl="0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s2.s=8</a:t>
                      </a:r>
                      <a:endParaRPr lang="en-US" sz="2000" dirty="0">
                        <a:effectLst/>
                        <a:latin typeface="Times New Roman"/>
                        <a:ea typeface="Times New Roman"/>
                        <a:cs typeface="David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10">
                <a:tc>
                  <a:txBody>
                    <a:bodyPr/>
                    <a:lstStyle/>
                    <a:p>
                      <a:pPr algn="l" rtl="0">
                        <a:spcAft>
                          <a:spcPts val="0"/>
                        </a:spcAft>
                      </a:pPr>
                      <a:r>
                        <a:rPr lang="he-IL" sz="2000" dirty="0">
                          <a:effectLst/>
                        </a:rPr>
                        <a:t>ד -</a:t>
                      </a:r>
                      <a:endParaRPr lang="en-US" sz="2000" dirty="0">
                        <a:effectLst/>
                        <a:latin typeface="Times New Roman"/>
                        <a:ea typeface="Times New Roman"/>
                        <a:cs typeface="David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c1.c=8</a:t>
                      </a:r>
                    </a:p>
                    <a:p>
                      <a:pPr algn="l" rtl="0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c2.c=8</a:t>
                      </a:r>
                    </a:p>
                    <a:p>
                      <a:pPr algn="l" rtl="0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s1.s=8</a:t>
                      </a:r>
                    </a:p>
                    <a:p>
                      <a:pPr algn="l" rtl="0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s2.s=8</a:t>
                      </a:r>
                      <a:endParaRPr lang="en-US" sz="2000" dirty="0">
                        <a:effectLst/>
                        <a:latin typeface="Times New Roman"/>
                        <a:ea typeface="Times New Roman"/>
                        <a:cs typeface="David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96136" y="548680"/>
            <a:ext cx="108012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2897649"/>
            <a:ext cx="1224136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>
              <a:spcAft>
                <a:spcPts val="0"/>
              </a:spcAft>
            </a:pP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</a:rPr>
              <a:t>c1.c=8</a:t>
            </a:r>
            <a:endParaRPr lang="en-US" sz="2000" dirty="0">
              <a:solidFill>
                <a:srgbClr val="FF0000"/>
              </a:solidFill>
            </a:endParaRPr>
          </a:p>
          <a:p>
            <a:pPr algn="l" rtl="0">
              <a:spcAft>
                <a:spcPts val="0"/>
              </a:spcAft>
            </a:pP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</a:rPr>
              <a:t>c2.c=8</a:t>
            </a:r>
            <a:endParaRPr lang="en-US" sz="2000" dirty="0">
              <a:solidFill>
                <a:srgbClr val="FF0000"/>
              </a:solidFill>
            </a:endParaRPr>
          </a:p>
          <a:p>
            <a:pPr algn="l" rtl="0">
              <a:spcAft>
                <a:spcPts val="0"/>
              </a:spcAft>
            </a:pP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</a:rPr>
              <a:t>s1.s=7</a:t>
            </a:r>
            <a:endParaRPr lang="en-US" sz="2000" dirty="0">
              <a:solidFill>
                <a:srgbClr val="FF0000"/>
              </a:solidFill>
            </a:endParaRPr>
          </a:p>
          <a:p>
            <a:pPr algn="l" rtl="0">
              <a:spcAft>
                <a:spcPts val="0"/>
              </a:spcAft>
            </a:pP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</a:rPr>
              <a:t>s2.s=8</a:t>
            </a:r>
            <a:endParaRPr lang="he-IL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82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מועד א, תשע"ג, 7 נק'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he-IL" sz="2800" dirty="0"/>
              <a:t>נתונות 3 שורות של הגדרת משתנים.</a:t>
            </a:r>
            <a:br>
              <a:rPr lang="en-US" sz="2800" dirty="0"/>
            </a:br>
            <a:r>
              <a:rPr lang="he-IL" sz="2800" dirty="0"/>
              <a:t>לאחר מכן מופיעות 2 שורות של השמה</a:t>
            </a:r>
            <a:br>
              <a:rPr lang="en-US" sz="2800" dirty="0"/>
            </a:br>
            <a:r>
              <a:rPr lang="he-IL" sz="2800" dirty="0"/>
              <a:t>מה ההבדל המהותי בין </a:t>
            </a:r>
            <a:r>
              <a:rPr lang="he-IL" sz="2800" dirty="0" err="1"/>
              <a:t>ההשמות</a:t>
            </a:r>
            <a:r>
              <a:rPr lang="he-IL" sz="2800" dirty="0"/>
              <a:t> הללו?</a:t>
            </a:r>
            <a:endParaRPr lang="en-US" sz="2400" dirty="0"/>
          </a:p>
          <a:p>
            <a:pPr algn="l" rtl="0"/>
            <a:r>
              <a:rPr lang="en-US" sz="2800" dirty="0" err="1"/>
              <a:t>int</a:t>
            </a:r>
            <a:r>
              <a:rPr lang="en-US" sz="2800" dirty="0"/>
              <a:t> x = 10 , y = 20;</a:t>
            </a:r>
            <a:endParaRPr lang="en-US" sz="2400" dirty="0"/>
          </a:p>
          <a:p>
            <a:pPr algn="l" rtl="0"/>
            <a:r>
              <a:rPr lang="en-US" sz="2800" dirty="0"/>
              <a:t>Student s1 = new Student ( );</a:t>
            </a:r>
            <a:endParaRPr lang="en-US" sz="2400" dirty="0"/>
          </a:p>
          <a:p>
            <a:pPr algn="l" rtl="0"/>
            <a:r>
              <a:rPr lang="en-US" sz="2800" dirty="0"/>
              <a:t>Student s2 = new Student ( );</a:t>
            </a:r>
            <a:endParaRPr lang="en-US" sz="2400" dirty="0"/>
          </a:p>
          <a:p>
            <a:pPr algn="l" rtl="0"/>
            <a:r>
              <a:rPr lang="en-US" sz="2800" dirty="0"/>
              <a:t>x = y;</a:t>
            </a:r>
            <a:endParaRPr lang="en-US" sz="2400" dirty="0"/>
          </a:p>
          <a:p>
            <a:pPr algn="l" rtl="0"/>
            <a:r>
              <a:rPr lang="en-US" sz="2800" dirty="0"/>
              <a:t>s1 = s2;</a:t>
            </a:r>
            <a:endParaRPr lang="en-US" sz="2400" dirty="0"/>
          </a:p>
          <a:p>
            <a:pPr lvl="1"/>
            <a:r>
              <a:rPr lang="en-US" sz="2400" dirty="0"/>
              <a:t>X</a:t>
            </a:r>
            <a:r>
              <a:rPr lang="he-IL" sz="2400" dirty="0"/>
              <a:t> ו </a:t>
            </a:r>
            <a:r>
              <a:rPr lang="en-US" sz="2400" dirty="0"/>
              <a:t>y</a:t>
            </a:r>
            <a:r>
              <a:rPr lang="he-IL" sz="2400" dirty="0"/>
              <a:t> מכילים ממש ערכים בעוד </a:t>
            </a:r>
            <a:r>
              <a:rPr lang="he-IL" sz="2400" dirty="0" err="1"/>
              <a:t>שהאוביקטים</a:t>
            </a:r>
            <a:r>
              <a:rPr lang="he-IL" sz="2400" dirty="0"/>
              <a:t> </a:t>
            </a:r>
            <a:r>
              <a:rPr lang="en-US" sz="2400" dirty="0"/>
              <a:t>s1,s2</a:t>
            </a:r>
            <a:r>
              <a:rPr lang="he-IL" sz="2400" dirty="0"/>
              <a:t> מאותחלים עם </a:t>
            </a:r>
            <a:r>
              <a:rPr lang="he-IL" sz="2400" dirty="0" err="1"/>
              <a:t>קונסטרקטור</a:t>
            </a:r>
            <a:r>
              <a:rPr lang="he-IL" sz="2400" dirty="0"/>
              <a:t> ריק.</a:t>
            </a:r>
            <a:endParaRPr lang="en-US" sz="2000" dirty="0"/>
          </a:p>
          <a:p>
            <a:pPr lvl="1"/>
            <a:r>
              <a:rPr lang="he-IL" sz="2400" dirty="0"/>
              <a:t>זה ממש אותו דבר, אחד זה השמה של </a:t>
            </a:r>
            <a:r>
              <a:rPr lang="en-US" sz="2400" dirty="0" err="1"/>
              <a:t>int</a:t>
            </a:r>
            <a:r>
              <a:rPr lang="he-IL" sz="2400" dirty="0"/>
              <a:t> והשני השמה של </a:t>
            </a:r>
            <a:r>
              <a:rPr lang="en-US" sz="2400" dirty="0"/>
              <a:t>student</a:t>
            </a:r>
            <a:r>
              <a:rPr lang="he-IL" sz="2400" dirty="0"/>
              <a:t>.</a:t>
            </a:r>
            <a:endParaRPr lang="en-US" sz="2000" dirty="0"/>
          </a:p>
          <a:p>
            <a:pPr lvl="1"/>
            <a:r>
              <a:rPr lang="he-IL" sz="2400" dirty="0"/>
              <a:t>הראשון הוא השמה של שני טיפוסי </a:t>
            </a:r>
            <a:r>
              <a:rPr lang="en-US" sz="2400" dirty="0"/>
              <a:t>value type</a:t>
            </a:r>
            <a:r>
              <a:rPr lang="he-IL" sz="2400" dirty="0"/>
              <a:t> ויש העתקה של הערך, ובשני השמה של</a:t>
            </a:r>
            <a:r>
              <a:rPr lang="en-US" sz="2400" dirty="0"/>
              <a:t>reference type  </a:t>
            </a:r>
            <a:r>
              <a:rPr lang="he-IL" sz="2400" dirty="0"/>
              <a:t> ויש העתקה של הכתובת בלבד.</a:t>
            </a:r>
            <a:endParaRPr lang="en-US" sz="2000" dirty="0"/>
          </a:p>
          <a:p>
            <a:pPr lvl="1"/>
            <a:r>
              <a:rPr lang="he-IL" sz="2400" dirty="0"/>
              <a:t>זה שונה לגמרי, אחד הוא משתנה רגיל ואחד הוא </a:t>
            </a:r>
            <a:r>
              <a:rPr lang="he-IL" sz="2400" dirty="0" err="1"/>
              <a:t>אוביקט</a:t>
            </a:r>
            <a:r>
              <a:rPr lang="he-IL" sz="2400" dirty="0"/>
              <a:t>.</a:t>
            </a:r>
            <a:endParaRPr lang="en-US" sz="2000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4233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מועד ב, תשע"ז, 7 נק'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b="1" dirty="0"/>
              <a:t> </a:t>
            </a:r>
            <a:r>
              <a:rPr lang="he-IL" dirty="0"/>
              <a:t>לפנייך רשימות המכילות ישויות בשפת </a:t>
            </a:r>
            <a:r>
              <a:rPr lang="en-US" dirty="0"/>
              <a:t>C#</a:t>
            </a:r>
            <a:r>
              <a:rPr lang="he-IL" dirty="0"/>
              <a:t>. איזו מבין הרשימות הללו מכילה </a:t>
            </a:r>
            <a:r>
              <a:rPr lang="he-IL" b="1" dirty="0"/>
              <a:t>אך ורק</a:t>
            </a:r>
            <a:r>
              <a:rPr lang="he-IL" dirty="0"/>
              <a:t> ישויות מטיפוס </a:t>
            </a:r>
            <a:r>
              <a:rPr lang="en-US" dirty="0"/>
              <a:t>value type</a:t>
            </a:r>
            <a:r>
              <a:rPr lang="he-IL" dirty="0"/>
              <a:t>?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he-IL" dirty="0" err="1"/>
              <a:t>היישויות</a:t>
            </a:r>
            <a:r>
              <a:rPr lang="he-IL" dirty="0"/>
              <a:t>:	 </a:t>
            </a:r>
            <a:r>
              <a:rPr lang="en-US" dirty="0"/>
              <a:t>double, </a:t>
            </a:r>
            <a:r>
              <a:rPr lang="en-US" dirty="0" err="1"/>
              <a:t>enum</a:t>
            </a:r>
            <a:r>
              <a:rPr lang="en-US" dirty="0"/>
              <a:t>, delegate, </a:t>
            </a:r>
            <a:r>
              <a:rPr lang="en-US" dirty="0" err="1"/>
              <a:t>int</a:t>
            </a:r>
            <a:r>
              <a:rPr lang="he-IL" dirty="0"/>
              <a:t> 	</a:t>
            </a:r>
            <a:br>
              <a:rPr lang="en-US" dirty="0"/>
            </a:br>
            <a:r>
              <a:rPr lang="he-IL" dirty="0"/>
              <a:t>- הן כולן מטיפוס </a:t>
            </a:r>
            <a:r>
              <a:rPr lang="en-US" dirty="0"/>
              <a:t>value type</a:t>
            </a:r>
          </a:p>
          <a:p>
            <a:pPr lvl="1"/>
            <a:r>
              <a:rPr lang="he-IL" dirty="0" err="1"/>
              <a:t>היישויות</a:t>
            </a:r>
            <a:r>
              <a:rPr lang="he-IL" dirty="0"/>
              <a:t>: 	</a:t>
            </a:r>
            <a:r>
              <a:rPr lang="en-US" dirty="0" err="1"/>
              <a:t>struct</a:t>
            </a:r>
            <a:r>
              <a:rPr lang="en-US" dirty="0"/>
              <a:t>, float, string, class </a:t>
            </a:r>
            <a:r>
              <a:rPr lang="he-IL" dirty="0"/>
              <a:t>	</a:t>
            </a:r>
            <a:br>
              <a:rPr lang="en-US" dirty="0"/>
            </a:br>
            <a:r>
              <a:rPr lang="he-IL" dirty="0"/>
              <a:t>- הן כולן מטיפוס </a:t>
            </a:r>
            <a:r>
              <a:rPr lang="en-US" dirty="0"/>
              <a:t>value type</a:t>
            </a:r>
          </a:p>
          <a:p>
            <a:pPr lvl="1"/>
            <a:r>
              <a:rPr lang="he-IL" dirty="0" err="1"/>
              <a:t>היישויות</a:t>
            </a:r>
            <a:r>
              <a:rPr lang="he-IL" dirty="0"/>
              <a:t>: 	</a:t>
            </a:r>
            <a:r>
              <a:rPr lang="en-US" dirty="0"/>
              <a:t>string, </a:t>
            </a:r>
            <a:r>
              <a:rPr lang="en-US" dirty="0" err="1"/>
              <a:t>int</a:t>
            </a:r>
            <a:r>
              <a:rPr lang="en-US" dirty="0"/>
              <a:t>, double, List&lt;</a:t>
            </a:r>
            <a:r>
              <a:rPr lang="en-US" dirty="0" err="1"/>
              <a:t>int</a:t>
            </a:r>
            <a:r>
              <a:rPr lang="en-US" dirty="0"/>
              <a:t>&gt;</a:t>
            </a:r>
            <a:r>
              <a:rPr lang="he-IL" dirty="0"/>
              <a:t> 	</a:t>
            </a:r>
            <a:br>
              <a:rPr lang="en-US" dirty="0"/>
            </a:br>
            <a:r>
              <a:rPr lang="he-IL" dirty="0"/>
              <a:t>- הן כולן מטיפוס </a:t>
            </a:r>
            <a:r>
              <a:rPr lang="en-US" dirty="0"/>
              <a:t>value type</a:t>
            </a:r>
          </a:p>
          <a:p>
            <a:pPr lvl="1"/>
            <a:r>
              <a:rPr lang="he-IL" dirty="0" err="1"/>
              <a:t>היישויות</a:t>
            </a:r>
            <a:r>
              <a:rPr lang="he-IL" dirty="0"/>
              <a:t>: 	</a:t>
            </a:r>
            <a:r>
              <a:rPr lang="en-US" dirty="0" err="1"/>
              <a:t>struct</a:t>
            </a:r>
            <a:r>
              <a:rPr lang="en-US" dirty="0"/>
              <a:t>, </a:t>
            </a:r>
            <a:r>
              <a:rPr lang="en-US" dirty="0" err="1"/>
              <a:t>enum</a:t>
            </a:r>
            <a:r>
              <a:rPr lang="en-US" dirty="0"/>
              <a:t>, float, </a:t>
            </a:r>
            <a:r>
              <a:rPr lang="en-US" dirty="0" err="1"/>
              <a:t>int</a:t>
            </a:r>
            <a:r>
              <a:rPr lang="he-IL" dirty="0"/>
              <a:t> 		</a:t>
            </a:r>
            <a:br>
              <a:rPr lang="en-US" dirty="0"/>
            </a:br>
            <a:r>
              <a:rPr lang="he-IL" dirty="0"/>
              <a:t>- הן כולן מטיפוס </a:t>
            </a:r>
            <a:r>
              <a:rPr lang="en-US" dirty="0"/>
              <a:t>value type</a:t>
            </a:r>
          </a:p>
          <a:p>
            <a:endParaRPr lang="en-US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8926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E51BB-FF39-4048-8634-B5E339F02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he-IL" dirty="0"/>
              <a:t>האם </a:t>
            </a:r>
            <a:r>
              <a:rPr lang="en-US" dirty="0"/>
              <a:t>STRING</a:t>
            </a:r>
            <a:r>
              <a:rPr lang="he-IL" dirty="0"/>
              <a:t> היא </a:t>
            </a:r>
            <a:r>
              <a:rPr lang="en-US" dirty="0"/>
              <a:t>Reference TYPE</a:t>
            </a:r>
            <a:r>
              <a:rPr lang="he-IL" dirty="0"/>
              <a:t> או </a:t>
            </a:r>
            <a:r>
              <a:rPr lang="en-US" dirty="0"/>
              <a:t>VALUE TYPE</a:t>
            </a:r>
            <a:r>
              <a:rPr lang="he-IL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80189-B084-4AEA-A926-7EBA8EB6B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889146"/>
            <a:ext cx="7239000" cy="2259934"/>
          </a:xfrm>
        </p:spPr>
        <p:txBody>
          <a:bodyPr>
            <a:normAutofit/>
          </a:bodyPr>
          <a:lstStyle/>
          <a:p>
            <a:pPr algn="just"/>
            <a:r>
              <a:rPr lang="he-IL" sz="2000" dirty="0">
                <a:highlight>
                  <a:srgbClr val="FFFF00"/>
                </a:highlight>
              </a:rPr>
              <a:t>מחלקת </a:t>
            </a:r>
            <a:r>
              <a:rPr lang="en-US" sz="2000" dirty="0">
                <a:highlight>
                  <a:srgbClr val="FFFF00"/>
                </a:highlight>
              </a:rPr>
              <a:t>STRING</a:t>
            </a:r>
            <a:r>
              <a:rPr lang="he-IL" sz="2000" dirty="0">
                <a:highlight>
                  <a:srgbClr val="FFFF00"/>
                </a:highlight>
              </a:rPr>
              <a:t> היא </a:t>
            </a:r>
            <a:r>
              <a:rPr lang="en-US" sz="2000" dirty="0">
                <a:highlight>
                  <a:srgbClr val="FFFF00"/>
                </a:highlight>
              </a:rPr>
              <a:t>reference type</a:t>
            </a:r>
            <a:r>
              <a:rPr lang="he-IL" sz="2000" dirty="0">
                <a:highlight>
                  <a:srgbClr val="FFFF00"/>
                </a:highlight>
              </a:rPr>
              <a:t> שמתנהגת כמו </a:t>
            </a:r>
            <a:r>
              <a:rPr lang="en-US" sz="2000" dirty="0">
                <a:highlight>
                  <a:srgbClr val="FFFF00"/>
                </a:highlight>
              </a:rPr>
              <a:t>value type</a:t>
            </a:r>
          </a:p>
          <a:p>
            <a:pPr algn="just"/>
            <a:r>
              <a:rPr lang="he-IL" sz="2000" dirty="0"/>
              <a:t>מצד אחד, כמגדירים משתנה מטיפוס מחרוזת, נוצר </a:t>
            </a:r>
            <a:r>
              <a:rPr lang="he-IL" sz="2000" dirty="0" err="1"/>
              <a:t>רפרנס</a:t>
            </a:r>
            <a:r>
              <a:rPr lang="he-IL" sz="2000" dirty="0"/>
              <a:t> (מצביע) למחרוזת בגודל שעדיין לא ידוע. ואין אתחול של זיכרון המחרוזת.</a:t>
            </a:r>
          </a:p>
          <a:p>
            <a:pPr lvl="1" algn="just"/>
            <a:r>
              <a:rPr lang="he-IL" sz="1800" dirty="0"/>
              <a:t>הזיכרון יוקצה כשישימו במחרוזת ערך, על פי גודלו.</a:t>
            </a:r>
          </a:p>
          <a:p>
            <a:pPr algn="just"/>
            <a:r>
              <a:rPr lang="he-IL" sz="2000" dirty="0"/>
              <a:t>מצד שני, כשעושים השמה בין 2 מחרוזות, אזי זו לא השמה בין </a:t>
            </a:r>
            <a:r>
              <a:rPr lang="he-IL" sz="2000" dirty="0" err="1"/>
              <a:t>רפרנסים</a:t>
            </a:r>
            <a:r>
              <a:rPr lang="he-IL" sz="2000" dirty="0"/>
              <a:t> (מצביעים), אלא השמה של ערכים.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619D1-C00E-4E06-9FC3-732F6F5D9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9654E-5318-4238-B03D-55CEA01D4D35}" type="slidenum">
              <a:rPr lang="he-IL" smtClean="0"/>
              <a:t>47</a:t>
            </a:fld>
            <a:endParaRPr lang="he-IL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2F39A83-C8DF-4152-A56B-8DBA851C8C83}"/>
              </a:ext>
            </a:extLst>
          </p:cNvPr>
          <p:cNvSpPr/>
          <p:nvPr/>
        </p:nvSpPr>
        <p:spPr>
          <a:xfrm>
            <a:off x="179512" y="1036934"/>
            <a:ext cx="1268288" cy="852212"/>
          </a:xfrm>
          <a:prstGeom prst="wedgeRoundRectCallout">
            <a:avLst>
              <a:gd name="adj1" fmla="val 111445"/>
              <a:gd name="adj2" fmla="val -5041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1400" dirty="0"/>
              <a:t>שאלה נפוצה בראיונות...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29BC35-0AC3-46EF-BEBC-4252FBC849E8}"/>
              </a:ext>
            </a:extLst>
          </p:cNvPr>
          <p:cNvSpPr txBox="1"/>
          <p:nvPr/>
        </p:nvSpPr>
        <p:spPr>
          <a:xfrm>
            <a:off x="280643" y="4497627"/>
            <a:ext cx="818886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stA;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//stA is reference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rtl="0"/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stA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aaa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stA points to "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aaa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rtl="0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stA;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stB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is another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refernce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points to another "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aaa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rtl="0"/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(s2);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aaa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rtl="0"/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//changes in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stB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will not affect stA and vice versa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658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7F9AA1-64C1-7F4A-D013-B10F02DE84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Record class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F09F279-FB33-9FFE-D75E-DFFA6ACD6F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he-IL" sz="3600" dirty="0"/>
              <a:t>רשומת מחלקה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AE01D-E4D8-F42C-54BD-56DDDFE97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9654E-5318-4238-B03D-55CEA01D4D35}" type="slidenum">
              <a:rPr lang="he-IL" smtClean="0"/>
              <a:t>48</a:t>
            </a:fld>
            <a:endParaRPr lang="he-IL"/>
          </a:p>
        </p:txBody>
      </p:sp>
      <p:sp>
        <p:nvSpPr>
          <p:cNvPr id="7" name="Double Wave 6">
            <a:extLst>
              <a:ext uri="{FF2B5EF4-FFF2-40B4-BE49-F238E27FC236}">
                <a16:creationId xmlns:a16="http://schemas.microsoft.com/office/drawing/2014/main" id="{4C4F809E-94FA-0E60-18B0-69CF5B868A3E}"/>
              </a:ext>
            </a:extLst>
          </p:cNvPr>
          <p:cNvSpPr/>
          <p:nvPr/>
        </p:nvSpPr>
        <p:spPr>
          <a:xfrm>
            <a:off x="7884165" y="2322040"/>
            <a:ext cx="997781" cy="654500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1350" dirty="0"/>
              <a:t>חידוש ב</a:t>
            </a:r>
            <a:endParaRPr lang="en-US" sz="1350" dirty="0"/>
          </a:p>
          <a:p>
            <a:pPr algn="ctr" rtl="1"/>
            <a:r>
              <a:rPr lang="en-US" sz="1350" dirty="0"/>
              <a:t>C# 9.0</a:t>
            </a:r>
          </a:p>
        </p:txBody>
      </p:sp>
    </p:spTree>
    <p:extLst>
      <p:ext uri="{BB962C8B-B14F-4D97-AF65-F5344CB8AC3E}">
        <p14:creationId xmlns:p14="http://schemas.microsoft.com/office/powerpoint/2010/main" val="22470082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AEB19-5385-5B84-FCD6-2187B22D9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97281"/>
            <a:ext cx="7239000" cy="534041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 רשומת מבנה </a:t>
            </a:r>
            <a:r>
              <a:rPr lang="en-US" dirty="0"/>
              <a:t>record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6A7F4-FA86-F940-7F52-4F9AEB370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2862"/>
            <a:ext cx="7239000" cy="3634740"/>
          </a:xfrm>
        </p:spPr>
        <p:txBody>
          <a:bodyPr>
            <a:normAutofit lnSpcReduction="10000"/>
          </a:bodyPr>
          <a:lstStyle/>
          <a:p>
            <a:r>
              <a:rPr lang="he-IL" sz="1800" dirty="0"/>
              <a:t>בנוסף ל 2 האפשרויות שלמדנו להגדרת טיפוס חדש ע"י המתכנת:</a:t>
            </a:r>
          </a:p>
          <a:p>
            <a:pPr lvl="1"/>
            <a:r>
              <a:rPr lang="he-IL" sz="1500" dirty="0"/>
              <a:t>מחלקה </a:t>
            </a:r>
            <a:r>
              <a:rPr lang="en-US" sz="1500" dirty="0"/>
              <a:t>class</a:t>
            </a:r>
            <a:r>
              <a:rPr lang="he-IL" sz="1500" dirty="0"/>
              <a:t> מסוג </a:t>
            </a:r>
            <a:r>
              <a:rPr lang="en-US" sz="1500" dirty="0"/>
              <a:t>reference type</a:t>
            </a:r>
          </a:p>
          <a:p>
            <a:pPr lvl="1"/>
            <a:r>
              <a:rPr lang="he-IL" sz="1500" dirty="0"/>
              <a:t>מבנה </a:t>
            </a:r>
            <a:r>
              <a:rPr lang="en-US" sz="1500" dirty="0"/>
              <a:t>struct</a:t>
            </a:r>
            <a:r>
              <a:rPr lang="he-IL" sz="1500" dirty="0"/>
              <a:t> מסוג </a:t>
            </a:r>
            <a:r>
              <a:rPr lang="en-US" sz="1500" dirty="0"/>
              <a:t>value type</a:t>
            </a:r>
            <a:endParaRPr lang="he-IL" sz="1500" dirty="0"/>
          </a:p>
          <a:p>
            <a:endParaRPr lang="he-IL" sz="1800" dirty="0"/>
          </a:p>
          <a:p>
            <a:r>
              <a:rPr lang="he-IL" sz="1800" dirty="0"/>
              <a:t>קיימות בין השאר, עוד 2 אפשרויות:</a:t>
            </a:r>
          </a:p>
          <a:p>
            <a:pPr lvl="1"/>
            <a:r>
              <a:rPr lang="he-IL" sz="1500" dirty="0"/>
              <a:t>רשומת מבנה </a:t>
            </a:r>
            <a:r>
              <a:rPr lang="en-US" sz="1500" dirty="0"/>
              <a:t>record struct</a:t>
            </a:r>
            <a:r>
              <a:rPr lang="he-IL" sz="1500" dirty="0"/>
              <a:t> מסוג </a:t>
            </a:r>
            <a:r>
              <a:rPr lang="en-US" sz="1500" dirty="0"/>
              <a:t>value type</a:t>
            </a:r>
          </a:p>
          <a:p>
            <a:pPr lvl="1"/>
            <a:r>
              <a:rPr lang="he-IL" sz="1500" b="1" dirty="0"/>
              <a:t>רשומת מחלקה </a:t>
            </a:r>
            <a:r>
              <a:rPr lang="en-US" sz="1500" b="1" dirty="0"/>
              <a:t>record class</a:t>
            </a:r>
            <a:r>
              <a:rPr lang="he-IL" sz="1500" b="1" dirty="0"/>
              <a:t> מסוג </a:t>
            </a:r>
            <a:r>
              <a:rPr lang="en-US" sz="1500" b="1" dirty="0"/>
              <a:t>reference type</a:t>
            </a:r>
          </a:p>
          <a:p>
            <a:endParaRPr lang="he-IL" sz="1800" b="1" dirty="0"/>
          </a:p>
          <a:p>
            <a:r>
              <a:rPr lang="he-IL" sz="1800" b="1" dirty="0"/>
              <a:t>נתמקד כעת רק באפשרות של רשומת מחלקה </a:t>
            </a:r>
            <a:r>
              <a:rPr lang="en-US" sz="1800" b="1" dirty="0"/>
              <a:t>record class</a:t>
            </a:r>
            <a:endParaRPr lang="he-IL" sz="1800" b="1" dirty="0"/>
          </a:p>
          <a:p>
            <a:pPr lvl="1"/>
            <a:r>
              <a:rPr lang="he-IL" sz="1500" dirty="0"/>
              <a:t>אפשרות זו מכונה בקיצור "</a:t>
            </a:r>
            <a:r>
              <a:rPr lang="he-IL" sz="1500" b="1" dirty="0"/>
              <a:t>רשומה</a:t>
            </a:r>
            <a:r>
              <a:rPr lang="he-IL" sz="1500" dirty="0"/>
              <a:t>" או </a:t>
            </a:r>
            <a:r>
              <a:rPr lang="en-US" sz="1500" dirty="0"/>
              <a:t>“</a:t>
            </a:r>
            <a:r>
              <a:rPr lang="en-US" sz="1500" b="1" dirty="0"/>
              <a:t>record</a:t>
            </a:r>
            <a:r>
              <a:rPr lang="en-US" sz="1500" dirty="0"/>
              <a:t>”</a:t>
            </a:r>
            <a:r>
              <a:rPr lang="he-IL" sz="1500" dirty="0"/>
              <a:t> וכך נכנה אותה גם בהמשך המצגת</a:t>
            </a:r>
          </a:p>
          <a:p>
            <a:pPr lvl="1"/>
            <a:r>
              <a:rPr lang="he-IL" sz="1500" dirty="0"/>
              <a:t>במהלך פיתוח הפרויקט של הקורס, </a:t>
            </a:r>
            <a:r>
              <a:rPr lang="he-IL" sz="1500" b="1" dirty="0"/>
              <a:t>תדרשו לעשות שימוש ב </a:t>
            </a:r>
            <a:r>
              <a:rPr lang="en-US" sz="1500" b="1" dirty="0"/>
              <a:t>record</a:t>
            </a:r>
            <a:r>
              <a:rPr lang="he-IL" sz="1500" b="1" dirty="0"/>
              <a:t> על מנת להגדיר את הישויות </a:t>
            </a:r>
            <a:r>
              <a:rPr lang="he-IL" sz="1500" dirty="0"/>
              <a:t>המרכזיות של שכבת הנתונים של הפרויקט</a:t>
            </a:r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64875-F323-8262-C955-321E5EF96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9654E-5318-4238-B03D-55CEA01D4D35}" type="slidenum">
              <a:rPr lang="he-IL" smtClean="0"/>
              <a:t>49</a:t>
            </a:fld>
            <a:endParaRPr lang="he-I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721B1A-7F18-352E-40C2-CD677E56688D}"/>
              </a:ext>
            </a:extLst>
          </p:cNvPr>
          <p:cNvSpPr/>
          <p:nvPr/>
        </p:nvSpPr>
        <p:spPr>
          <a:xfrm>
            <a:off x="1996290" y="2303542"/>
            <a:ext cx="2376535" cy="5340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350" dirty="0"/>
              <a:t>הכרנו בתחילת המצגת</a:t>
            </a:r>
            <a:endParaRPr lang="en-US" sz="135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B31707A-7AA6-EC47-9C73-00376931D971}"/>
              </a:ext>
            </a:extLst>
          </p:cNvPr>
          <p:cNvSpPr/>
          <p:nvPr/>
        </p:nvSpPr>
        <p:spPr>
          <a:xfrm>
            <a:off x="1330860" y="3429001"/>
            <a:ext cx="2267893" cy="3250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900" dirty="0">
                <a:solidFill>
                  <a:srgbClr val="FF0000"/>
                </a:solidFill>
              </a:rPr>
              <a:t>לא</a:t>
            </a:r>
            <a:r>
              <a:rPr lang="he-IL" sz="900" dirty="0"/>
              <a:t> נלמד במסגרת הקורס שלנו</a:t>
            </a:r>
            <a:endParaRPr lang="en-US" sz="9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A1FDDF5-E42A-28EA-8248-EA486A98961E}"/>
              </a:ext>
            </a:extLst>
          </p:cNvPr>
          <p:cNvSpPr/>
          <p:nvPr/>
        </p:nvSpPr>
        <p:spPr>
          <a:xfrm>
            <a:off x="509258" y="3714429"/>
            <a:ext cx="2424066" cy="3250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900" dirty="0"/>
              <a:t>נלמד במסגרת הקורס שלנו, ונדרש לזה בפרויקט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6053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תכנות מונחה עצמים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הכל "מחלקות"</a:t>
            </a:r>
          </a:p>
          <a:p>
            <a:r>
              <a:rPr lang="he-IL" dirty="0"/>
              <a:t>קיימת מחלקה בסיסית בשם </a:t>
            </a:r>
            <a:r>
              <a:rPr lang="en-US" dirty="0"/>
              <a:t> object</a:t>
            </a:r>
            <a:r>
              <a:rPr lang="he-IL" dirty="0"/>
              <a:t>(במרחב השמות </a:t>
            </a:r>
            <a:r>
              <a:rPr lang="en-US" dirty="0"/>
              <a:t>System</a:t>
            </a:r>
            <a:r>
              <a:rPr lang="he-IL" dirty="0"/>
              <a:t>) שממנה יורשות כל המחלקות (אין צורך לציין זאת בכתיבת המחלקה).</a:t>
            </a:r>
          </a:p>
          <a:p>
            <a:r>
              <a:rPr lang="he-IL" dirty="0"/>
              <a:t>כל מחלקה יורשת ישירות רק ממחלקה אחת. אך תמיד בראש ההיררכיה מחלקת </a:t>
            </a:r>
            <a:r>
              <a:rPr lang="en-US" dirty="0"/>
              <a:t>object</a:t>
            </a:r>
            <a:r>
              <a:rPr lang="he-IL" dirty="0"/>
              <a:t>.</a:t>
            </a:r>
          </a:p>
          <a:p>
            <a:endParaRPr lang="he-IL" dirty="0"/>
          </a:p>
          <a:p>
            <a:r>
              <a:rPr lang="he-IL" dirty="0"/>
              <a:t>שימו לב! מחלקה אינה מסתיימת ב ; !</a:t>
            </a:r>
          </a:p>
          <a:p>
            <a:r>
              <a:rPr lang="he-IL" dirty="0"/>
              <a:t>כל ההגדרות והמימושים בתוך המחלקה, ולא מחוצה לה.</a:t>
            </a:r>
          </a:p>
        </p:txBody>
      </p:sp>
      <p:sp>
        <p:nvSpPr>
          <p:cNvPr id="3" name="AutoShape 2" descr="im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341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EDB39-B5F6-5F42-D717-D3D50D384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97280"/>
            <a:ext cx="7239000" cy="832806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רשומת מחלקה </a:t>
            </a:r>
            <a:r>
              <a:rPr lang="en-US" dirty="0"/>
              <a:t>record class</a:t>
            </a:r>
            <a:br>
              <a:rPr lang="he-IL" dirty="0"/>
            </a:br>
            <a:r>
              <a:rPr lang="he-IL" sz="2025" dirty="0"/>
              <a:t>מכונה גם רשומה </a:t>
            </a:r>
            <a:r>
              <a:rPr lang="en-US" sz="2025" dirty="0"/>
              <a:t>record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CB3FD-4DED-3914-817F-E0401717D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775" y="2383325"/>
            <a:ext cx="6718426" cy="2654930"/>
          </a:xfrm>
        </p:spPr>
        <p:txBody>
          <a:bodyPr>
            <a:normAutofit/>
          </a:bodyPr>
          <a:lstStyle/>
          <a:p>
            <a:pPr fontAlgn="base">
              <a:spcBef>
                <a:spcPts val="0"/>
              </a:spcBef>
            </a:pPr>
            <a:r>
              <a:rPr lang="he-IL" sz="1800" b="1" dirty="0">
                <a:solidFill>
                  <a:srgbClr val="000000"/>
                </a:solidFill>
                <a:latin typeface="David" panose="020E0502060401010101" pitchFamily="34" charset="-79"/>
              </a:rPr>
              <a:t>רשומה </a:t>
            </a:r>
            <a:r>
              <a:rPr lang="en-US" sz="1800" b="1" dirty="0">
                <a:solidFill>
                  <a:srgbClr val="000000"/>
                </a:solidFill>
                <a:latin typeface="David" panose="020E0502060401010101" pitchFamily="34" charset="-79"/>
              </a:rPr>
              <a:t>(record)</a:t>
            </a:r>
            <a:r>
              <a:rPr lang="he-IL" sz="1800" b="1" dirty="0">
                <a:solidFill>
                  <a:srgbClr val="000000"/>
                </a:solidFill>
                <a:latin typeface="David" panose="020E0502060401010101" pitchFamily="34" charset="-79"/>
              </a:rPr>
              <a:t> </a:t>
            </a:r>
            <a:r>
              <a:rPr lang="he-IL" sz="1800" dirty="0">
                <a:solidFill>
                  <a:srgbClr val="000000"/>
                </a:solidFill>
                <a:latin typeface="David" panose="020E0502060401010101" pitchFamily="34" charset="-79"/>
              </a:rPr>
              <a:t>היא טיפוס הפניה </a:t>
            </a:r>
            <a:r>
              <a:rPr lang="en-US" sz="1800" dirty="0">
                <a:solidFill>
                  <a:srgbClr val="000000"/>
                </a:solidFill>
                <a:latin typeface="David" panose="020E0502060401010101" pitchFamily="34" charset="-79"/>
              </a:rPr>
              <a:t>(reference type)</a:t>
            </a:r>
            <a:r>
              <a:rPr lang="he-IL" sz="1800" dirty="0">
                <a:solidFill>
                  <a:srgbClr val="000000"/>
                </a:solidFill>
                <a:latin typeface="David" panose="020E0502060401010101" pitchFamily="34" charset="-79"/>
              </a:rPr>
              <a:t> שניתן לקבוע שהתכונות שלה לא תהיינה ניתנות לשינוי </a:t>
            </a:r>
            <a:r>
              <a:rPr lang="en-US" sz="1800" dirty="0">
                <a:solidFill>
                  <a:srgbClr val="000000"/>
                </a:solidFill>
                <a:latin typeface="David" panose="020E0502060401010101" pitchFamily="34" charset="-79"/>
              </a:rPr>
              <a:t>(immutable)</a:t>
            </a:r>
            <a:r>
              <a:rPr lang="he-IL" sz="1800" dirty="0">
                <a:solidFill>
                  <a:srgbClr val="000000"/>
                </a:solidFill>
                <a:latin typeface="David" panose="020E0502060401010101" pitchFamily="34" charset="-79"/>
              </a:rPr>
              <a:t> כלומר יקבלו ערך התחלתי ביצירה אך לא יהיו ניתנים לשינוי לאחר מכן.</a:t>
            </a:r>
            <a:endParaRPr lang="en-US" sz="1800" dirty="0">
              <a:solidFill>
                <a:srgbClr val="000000"/>
              </a:solidFill>
              <a:latin typeface="David" panose="020E0502060401010101" pitchFamily="34" charset="-79"/>
            </a:endParaRPr>
          </a:p>
          <a:p>
            <a:pPr fontAlgn="base">
              <a:spcBef>
                <a:spcPts val="0"/>
              </a:spcBef>
            </a:pPr>
            <a:endParaRPr lang="he-IL" sz="1800" dirty="0">
              <a:solidFill>
                <a:srgbClr val="000000"/>
              </a:solidFill>
              <a:latin typeface="David" panose="020E0502060401010101" pitchFamily="34" charset="-79"/>
            </a:endParaRPr>
          </a:p>
          <a:p>
            <a:pPr fontAlgn="base">
              <a:spcBef>
                <a:spcPts val="0"/>
              </a:spcBef>
            </a:pPr>
            <a:r>
              <a:rPr lang="he-IL" sz="1800" dirty="0">
                <a:solidFill>
                  <a:srgbClr val="000000"/>
                </a:solidFill>
                <a:latin typeface="David" panose="020E0502060401010101" pitchFamily="34" charset="-79"/>
              </a:rPr>
              <a:t>נציג כעת 3 דרכים שונות להגדרת טיפוס חדש מסוג </a:t>
            </a:r>
            <a:r>
              <a:rPr lang="en-US" sz="1800" dirty="0">
                <a:solidFill>
                  <a:srgbClr val="000000"/>
                </a:solidFill>
                <a:latin typeface="David" panose="020E0502060401010101" pitchFamily="34" charset="-79"/>
              </a:rPr>
              <a:t>record </a:t>
            </a:r>
            <a:r>
              <a:rPr lang="he-IL" sz="1800" dirty="0">
                <a:solidFill>
                  <a:srgbClr val="000000"/>
                </a:solidFill>
                <a:latin typeface="David" panose="020E0502060401010101" pitchFamily="34" charset="-79"/>
              </a:rPr>
              <a:t> בעלת תכונות שהן </a:t>
            </a:r>
            <a:r>
              <a:rPr lang="en-US" sz="1800" dirty="0">
                <a:solidFill>
                  <a:srgbClr val="000000"/>
                </a:solidFill>
                <a:latin typeface="David" panose="020E0502060401010101" pitchFamily="34" charset="-79"/>
              </a:rPr>
              <a:t>immutable</a:t>
            </a:r>
            <a:endParaRPr lang="he-IL" sz="1800" dirty="0">
              <a:solidFill>
                <a:srgbClr val="000000"/>
              </a:solidFill>
              <a:latin typeface="David" panose="020E0502060401010101" pitchFamily="34" charset="-79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3B17D-6FD1-5DD0-9373-4E3B1806C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9654E-5318-4238-B03D-55CEA01D4D35}" type="slidenum">
              <a:rPr lang="he-IL" smtClean="0"/>
              <a:t>50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2820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7C79-F744-ECAB-B06B-4A3161322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97280"/>
            <a:ext cx="7239000" cy="520461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הגדרת טיפוס חדש מסוג </a:t>
            </a:r>
            <a:r>
              <a:rPr lang="en-US" dirty="0"/>
              <a:t>record</a:t>
            </a:r>
            <a:r>
              <a:rPr lang="he-IL" dirty="0"/>
              <a:t> – דרך א'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F6676-FEF9-3593-E629-5FCE68E72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78719"/>
            <a:ext cx="7239000" cy="3634740"/>
          </a:xfrm>
        </p:spPr>
        <p:txBody>
          <a:bodyPr>
            <a:normAutofit fontScale="47500" lnSpcReduction="20000"/>
          </a:bodyPr>
          <a:lstStyle/>
          <a:p>
            <a:r>
              <a:rPr lang="he-IL" dirty="0"/>
              <a:t>התכונות מוגדרות בתוך סוגריים </a:t>
            </a:r>
            <a:r>
              <a:rPr lang="he-IL" b="1" dirty="0"/>
              <a:t>מסולסלות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endParaRPr lang="he-IL" dirty="0"/>
          </a:p>
          <a:p>
            <a:r>
              <a:rPr lang="he-IL" dirty="0"/>
              <a:t>הגדרנו כאן טיפוס הפניה חדש עם תכונות שיכולות לקבל ערך רק באתחול.</a:t>
            </a:r>
          </a:p>
          <a:p>
            <a:r>
              <a:rPr lang="he-IL" dirty="0"/>
              <a:t>יש לו  בנאי ברירת מחדל מרומז שלא מקבל פרמטרים ולא הגדרנו בנאי שמקבל פרמטרים.</a:t>
            </a:r>
          </a:p>
          <a:p>
            <a:r>
              <a:rPr lang="he-IL" dirty="0"/>
              <a:t>ניתן לאתחל את התכונות בערכים בזמן יצירת האובייקט ע"י אתחול מהיר {}</a:t>
            </a:r>
          </a:p>
          <a:p>
            <a:r>
              <a:rPr lang="he-IL" dirty="0"/>
              <a:t>באופן אוטומטי נוצרה העמסה למתודה </a:t>
            </a:r>
            <a:r>
              <a:rPr lang="en-US" dirty="0" err="1"/>
              <a:t>ToString</a:t>
            </a:r>
            <a:r>
              <a:rPr lang="en-US" dirty="0"/>
              <a:t> </a:t>
            </a:r>
            <a:r>
              <a:rPr lang="he-IL" dirty="0"/>
              <a:t> ואם נרצה לשנות אותה נצטרך להעמיס אותה שוב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19663-8DA2-C8E1-8DE6-BD203FC8B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9654E-5318-4238-B03D-55CEA01D4D35}" type="slidenum">
              <a:rPr lang="he-IL" smtClean="0"/>
              <a:t>51</a:t>
            </a:fld>
            <a:endParaRPr lang="he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443C91-243A-15FC-B34F-A77A78BBDF1B}"/>
              </a:ext>
            </a:extLst>
          </p:cNvPr>
          <p:cNvSpPr txBox="1"/>
          <p:nvPr/>
        </p:nvSpPr>
        <p:spPr>
          <a:xfrm>
            <a:off x="1142529" y="2155786"/>
            <a:ext cx="5868343" cy="203132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rtl="0"/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record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2B91AF"/>
                </a:solidFill>
                <a:latin typeface="Consolas" panose="020B0609020204030204" pitchFamily="49" charset="0"/>
              </a:rPr>
              <a:t>StudentA</a:t>
            </a:r>
            <a:endParaRPr lang="en-US" sz="900" dirty="0"/>
          </a:p>
          <a:p>
            <a:pPr algn="just" rtl="0"/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900" dirty="0"/>
          </a:p>
          <a:p>
            <a:pPr algn="just" rtl="0"/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required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init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US" sz="900" dirty="0"/>
          </a:p>
          <a:p>
            <a:pPr algn="just" rtl="0"/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required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Name {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init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US" sz="900" dirty="0"/>
          </a:p>
          <a:p>
            <a:pPr algn="just" rtl="0"/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? Alias {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init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 } =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900" dirty="0"/>
          </a:p>
          <a:p>
            <a:pPr algn="just" rtl="0"/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IsActive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init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 } =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900" dirty="0"/>
          </a:p>
          <a:p>
            <a:pPr algn="just" rtl="0"/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Year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CurrentYear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init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 } =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Year.FirstYear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900" dirty="0"/>
          </a:p>
          <a:p>
            <a:pPr algn="just" rtl="0"/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900" dirty="0"/>
          </a:p>
          <a:p>
            <a:pPr algn="just" rtl="0"/>
            <a:br>
              <a:rPr lang="en-US" sz="900" dirty="0"/>
            </a:b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StudentA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stA1 =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() { Id = 1, Name = </a:t>
            </a:r>
            <a:r>
              <a:rPr lang="en-US" sz="900" dirty="0">
                <a:solidFill>
                  <a:srgbClr val="A31515"/>
                </a:solidFill>
                <a:latin typeface="Consolas" panose="020B0609020204030204" pitchFamily="49" charset="0"/>
              </a:rPr>
              <a:t>"David"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  <a:endParaRPr lang="en-US" sz="900" dirty="0"/>
          </a:p>
          <a:p>
            <a:pPr algn="just" rtl="0"/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//stA1.Id = 11; //compilation error. Id prop is immutable</a:t>
            </a:r>
            <a:endParaRPr lang="en-US" sz="900" dirty="0"/>
          </a:p>
          <a:p>
            <a:pPr algn="just" rtl="0"/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(stA1);</a:t>
            </a:r>
            <a:endParaRPr lang="en-US" sz="900" dirty="0"/>
          </a:p>
          <a:p>
            <a:pPr algn="just" rtl="0"/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ToString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():</a:t>
            </a:r>
            <a:endParaRPr lang="en-US" sz="900" dirty="0"/>
          </a:p>
          <a:p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StudentA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 { Id = 1, Name = David, Alias = , 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IsActive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 = False, 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CurrentYear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 = 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FirstYear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 }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453662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7C79-F744-ECAB-B06B-4A3161322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97280"/>
            <a:ext cx="7239000" cy="520461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הגדרת טיפוס חדש מסוג </a:t>
            </a:r>
            <a:r>
              <a:rPr lang="en-US" dirty="0"/>
              <a:t>record</a:t>
            </a:r>
            <a:r>
              <a:rPr lang="he-IL" dirty="0"/>
              <a:t> – דרך ב'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F6676-FEF9-3593-E629-5FCE68E72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78719"/>
            <a:ext cx="7239000" cy="3634740"/>
          </a:xfrm>
        </p:spPr>
        <p:txBody>
          <a:bodyPr>
            <a:normAutofit fontScale="40000" lnSpcReduction="20000"/>
          </a:bodyPr>
          <a:lstStyle/>
          <a:p>
            <a:r>
              <a:rPr lang="he-IL" dirty="0"/>
              <a:t>התכונות מוגדרות בתוך סוגריים </a:t>
            </a:r>
            <a:r>
              <a:rPr lang="he-IL" b="1" dirty="0"/>
              <a:t>עגולות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r>
              <a:rPr lang="he-IL" dirty="0"/>
              <a:t>הגדרנו כאן טיפוס הפניה חדש ובאופן אוטומטי נוצר לו גם בנאי שמקבל פרמטרים</a:t>
            </a:r>
          </a:p>
          <a:p>
            <a:r>
              <a:rPr lang="he-IL" dirty="0"/>
              <a:t>גם התכונות הוגדרו אוטומטית ע"י הקומפיילר על פי שם ומיקום הפרמטרים של הבנאי, בדומה לתכונות שהוגדרו עם </a:t>
            </a:r>
            <a:r>
              <a:rPr lang="en-US" dirty="0"/>
              <a:t>{get; init; }</a:t>
            </a:r>
            <a:r>
              <a:rPr lang="he-IL" dirty="0"/>
              <a:t> ולכן גם הן יכולות לקבל ערך רק באתחול.</a:t>
            </a:r>
          </a:p>
          <a:p>
            <a:r>
              <a:rPr lang="he-IL" dirty="0"/>
              <a:t>שיטה זו נקראת </a:t>
            </a:r>
            <a:r>
              <a:rPr lang="en-US" dirty="0">
                <a:highlight>
                  <a:srgbClr val="FFFF00"/>
                </a:highlight>
              </a:rPr>
              <a:t>Positional syntax for property definition</a:t>
            </a:r>
          </a:p>
          <a:p>
            <a:r>
              <a:rPr lang="he-IL" dirty="0"/>
              <a:t>ניתן לאתחל את התכונות בערכים בזמן יצירת האובייקט ע"י קריאה לבנאי עם הפרמטרים</a:t>
            </a:r>
          </a:p>
          <a:p>
            <a:r>
              <a:rPr lang="he-IL" dirty="0"/>
              <a:t>באופן אוטומטי נוצרה העמסה למתודה </a:t>
            </a:r>
            <a:r>
              <a:rPr lang="en-US" dirty="0" err="1"/>
              <a:t>ToString</a:t>
            </a:r>
            <a:r>
              <a:rPr lang="en-US" dirty="0"/>
              <a:t> </a:t>
            </a:r>
            <a:r>
              <a:rPr lang="he-IL" dirty="0"/>
              <a:t> ואם נרצה לשנות אותה נצטרך להעמיס אותה שוב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19663-8DA2-C8E1-8DE6-BD203FC8B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9654E-5318-4238-B03D-55CEA01D4D35}" type="slidenum">
              <a:rPr lang="he-IL" smtClean="0"/>
              <a:t>52</a:t>
            </a:fld>
            <a:endParaRPr lang="he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443C91-243A-15FC-B34F-A77A78BBDF1B}"/>
              </a:ext>
            </a:extLst>
          </p:cNvPr>
          <p:cNvSpPr txBox="1"/>
          <p:nvPr/>
        </p:nvSpPr>
        <p:spPr>
          <a:xfrm>
            <a:off x="1142529" y="2155786"/>
            <a:ext cx="5868343" cy="200824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rtl="0"/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record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2B91AF"/>
                </a:solidFill>
                <a:latin typeface="Consolas" panose="020B0609020204030204" pitchFamily="49" charset="0"/>
              </a:rPr>
              <a:t>StudentB</a:t>
            </a:r>
            <a:endParaRPr lang="en-US" sz="750" dirty="0"/>
          </a:p>
          <a:p>
            <a:pPr algn="just" rtl="0"/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en-US" sz="750" dirty="0"/>
          </a:p>
          <a:p>
            <a:pPr algn="just" rtl="0"/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Id,</a:t>
            </a:r>
            <a:endParaRPr lang="en-US" sz="750" dirty="0"/>
          </a:p>
          <a:p>
            <a:pPr algn="just" rtl="0"/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Name,</a:t>
            </a:r>
            <a:endParaRPr lang="en-US" sz="750" dirty="0"/>
          </a:p>
          <a:p>
            <a:pPr algn="just" rtl="0"/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? Alias =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sz="750" dirty="0"/>
          </a:p>
          <a:p>
            <a:pPr algn="just" rtl="0"/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IsActive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sz="750" dirty="0"/>
          </a:p>
          <a:p>
            <a:pPr algn="just" rtl="0"/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Year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CurrentYear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Year.FirstYear</a:t>
            </a:r>
            <a:endParaRPr lang="en-US" sz="750" dirty="0"/>
          </a:p>
          <a:p>
            <a:pPr algn="just" rtl="0"/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750" dirty="0"/>
          </a:p>
          <a:p>
            <a:pPr algn="just" rtl="0"/>
            <a:br>
              <a:rPr lang="en-US" sz="750" dirty="0"/>
            </a:b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StudentB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stB1 =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(1, </a:t>
            </a:r>
            <a:r>
              <a:rPr lang="en-US" sz="900" dirty="0">
                <a:solidFill>
                  <a:srgbClr val="A31515"/>
                </a:solidFill>
                <a:latin typeface="Consolas" panose="020B0609020204030204" pitchFamily="49" charset="0"/>
              </a:rPr>
              <a:t>"David"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750" dirty="0"/>
          </a:p>
          <a:p>
            <a:pPr algn="just" rtl="0"/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//stB1.Id = 11; //compilation error. Id prop is immutable</a:t>
            </a:r>
            <a:endParaRPr lang="en-US" sz="750" dirty="0"/>
          </a:p>
          <a:p>
            <a:pPr algn="just" rtl="0"/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(stB1);</a:t>
            </a:r>
            <a:endParaRPr lang="en-US" sz="750" dirty="0"/>
          </a:p>
          <a:p>
            <a:pPr algn="just" rtl="0"/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ToString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endParaRPr lang="en-US" sz="750" dirty="0"/>
          </a:p>
          <a:p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StudentB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 { Id = 1, Name = David, Alias = , 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IsActive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 = False, 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CurrentYear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 = 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FirstYear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 }</a:t>
            </a:r>
            <a:endParaRPr lang="en-US" sz="750" dirty="0"/>
          </a:p>
        </p:txBody>
      </p:sp>
    </p:spTree>
    <p:extLst>
      <p:ext uri="{BB962C8B-B14F-4D97-AF65-F5344CB8AC3E}">
        <p14:creationId xmlns:p14="http://schemas.microsoft.com/office/powerpoint/2010/main" val="2769824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7C79-F744-ECAB-B06B-4A3161322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97280"/>
            <a:ext cx="7239000" cy="520461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הגדרת טיפוס חדש מסוג </a:t>
            </a:r>
            <a:r>
              <a:rPr lang="en-US" dirty="0"/>
              <a:t>record</a:t>
            </a:r>
            <a:r>
              <a:rPr lang="he-IL" dirty="0"/>
              <a:t> – דרך ג'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F6676-FEF9-3593-E629-5FCE68E72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804" y="1708276"/>
            <a:ext cx="7239000" cy="859388"/>
          </a:xfrm>
        </p:spPr>
        <p:txBody>
          <a:bodyPr>
            <a:normAutofit fontScale="47500" lnSpcReduction="20000"/>
          </a:bodyPr>
          <a:lstStyle/>
          <a:p>
            <a:r>
              <a:rPr lang="he-IL" dirty="0"/>
              <a:t>חלק מהתכונות מוגדרות בתוך סוגריים </a:t>
            </a:r>
            <a:r>
              <a:rPr lang="he-IL" b="1" dirty="0"/>
              <a:t>מסולסלות </a:t>
            </a:r>
            <a:r>
              <a:rPr lang="he-IL" dirty="0"/>
              <a:t>התכונות מוגדרות בתוך סוגריים </a:t>
            </a:r>
            <a:r>
              <a:rPr lang="he-IL" b="1" dirty="0"/>
              <a:t>עגולות</a:t>
            </a:r>
          </a:p>
          <a:p>
            <a:r>
              <a:rPr lang="he-IL" dirty="0"/>
              <a:t>לעיתים נרצה להגדיר חלק מהתכונות בתוך הסוגריים המסולסלות של הרשומה. למשל:</a:t>
            </a:r>
          </a:p>
          <a:p>
            <a:pPr lvl="1"/>
            <a:r>
              <a:rPr lang="he-IL" dirty="0"/>
              <a:t>אם הערך של המאפיין נקבע ע"י חישוב ולא אמור להינתן כפרמטר בבנאי</a:t>
            </a:r>
          </a:p>
          <a:p>
            <a:pPr lvl="1"/>
            <a:r>
              <a:rPr lang="he-IL" dirty="0"/>
              <a:t>או שאנו רוצים לשנות למאפיין את ה</a:t>
            </a:r>
            <a:r>
              <a:rPr lang="en-US" dirty="0"/>
              <a:t>accessors </a:t>
            </a:r>
            <a:r>
              <a:rPr lang="he-IL" dirty="0"/>
              <a:t> במקום ;</a:t>
            </a:r>
            <a:r>
              <a:rPr lang="en-US" dirty="0"/>
              <a:t>get; init</a:t>
            </a:r>
            <a:r>
              <a:rPr lang="he-IL" dirty="0"/>
              <a:t> ל ;</a:t>
            </a:r>
            <a:r>
              <a:rPr lang="en-US" dirty="0"/>
              <a:t>get;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19663-8DA2-C8E1-8DE6-BD203FC8B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9654E-5318-4238-B03D-55CEA01D4D35}" type="slidenum">
              <a:rPr lang="he-IL" smtClean="0"/>
              <a:t>53</a:t>
            </a:fld>
            <a:endParaRPr lang="he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443C91-243A-15FC-B34F-A77A78BBDF1B}"/>
              </a:ext>
            </a:extLst>
          </p:cNvPr>
          <p:cNvSpPr txBox="1"/>
          <p:nvPr/>
        </p:nvSpPr>
        <p:spPr>
          <a:xfrm>
            <a:off x="455314" y="2644482"/>
            <a:ext cx="8159908" cy="32547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rtl="0"/>
            <a:r>
              <a:rPr lang="en-US" sz="7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750" dirty="0">
                <a:solidFill>
                  <a:srgbClr val="0000FF"/>
                </a:solidFill>
                <a:latin typeface="Consolas" panose="020B0609020204030204" pitchFamily="49" charset="0"/>
              </a:rPr>
              <a:t>record</a:t>
            </a:r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750" dirty="0" err="1">
                <a:solidFill>
                  <a:srgbClr val="2B91AF"/>
                </a:solidFill>
                <a:latin typeface="Consolas" panose="020B0609020204030204" pitchFamily="49" charset="0"/>
              </a:rPr>
              <a:t>StudentC</a:t>
            </a:r>
            <a:endParaRPr lang="en-US" sz="525" dirty="0"/>
          </a:p>
          <a:p>
            <a:pPr algn="just" rtl="0"/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en-US" sz="525" dirty="0"/>
          </a:p>
          <a:p>
            <a:pPr algn="just" rtl="0"/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750" dirty="0">
                <a:solidFill>
                  <a:srgbClr val="008000"/>
                </a:solidFill>
                <a:latin typeface="Consolas" panose="020B0609020204030204" pitchFamily="49" charset="0"/>
              </a:rPr>
              <a:t>// positioned properties</a:t>
            </a:r>
            <a:endParaRPr lang="en-US" sz="525" dirty="0"/>
          </a:p>
          <a:p>
            <a:pPr algn="just" rtl="0"/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75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 Id,</a:t>
            </a:r>
            <a:endParaRPr lang="en-US" sz="525" dirty="0"/>
          </a:p>
          <a:p>
            <a:pPr algn="just" rtl="0"/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75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 Name,</a:t>
            </a:r>
            <a:endParaRPr lang="en-US" sz="525" dirty="0"/>
          </a:p>
          <a:p>
            <a:pPr algn="just" rtl="0"/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75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? Alias = </a:t>
            </a:r>
            <a:r>
              <a:rPr lang="en-US" sz="75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sz="525" dirty="0"/>
          </a:p>
          <a:p>
            <a:pPr algn="just" rtl="0"/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75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750" dirty="0" err="1">
                <a:solidFill>
                  <a:srgbClr val="000000"/>
                </a:solidFill>
                <a:latin typeface="Consolas" panose="020B0609020204030204" pitchFamily="49" charset="0"/>
              </a:rPr>
              <a:t>IsActive</a:t>
            </a:r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75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sz="525" dirty="0"/>
          </a:p>
          <a:p>
            <a:pPr algn="just" rtl="0"/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    Year </a:t>
            </a:r>
            <a:r>
              <a:rPr lang="en-US" sz="75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CurrentYear</a:t>
            </a:r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750" dirty="0" err="1">
                <a:solidFill>
                  <a:srgbClr val="000000"/>
                </a:solidFill>
                <a:latin typeface="Consolas" panose="020B0609020204030204" pitchFamily="49" charset="0"/>
              </a:rPr>
              <a:t>Year.FirstYear</a:t>
            </a:r>
            <a:endParaRPr lang="en-US" sz="525" dirty="0"/>
          </a:p>
          <a:p>
            <a:pPr algn="just" rtl="0"/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525" dirty="0"/>
          </a:p>
          <a:p>
            <a:pPr algn="just" rtl="0"/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525" dirty="0"/>
          </a:p>
          <a:p>
            <a:pPr algn="just" rtl="0"/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750" dirty="0">
                <a:solidFill>
                  <a:srgbClr val="008000"/>
                </a:solidFill>
                <a:latin typeface="Consolas" panose="020B0609020204030204" pitchFamily="49" charset="0"/>
              </a:rPr>
              <a:t>// calculated properties</a:t>
            </a:r>
            <a:endParaRPr lang="en-US" sz="525" dirty="0"/>
          </a:p>
          <a:p>
            <a:pPr algn="just" rtl="0"/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7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75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</a:t>
            </a:r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 Date =&gt; </a:t>
            </a:r>
            <a:r>
              <a:rPr lang="en-US" sz="75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DateTime.Now</a:t>
            </a:r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750" dirty="0">
                <a:solidFill>
                  <a:srgbClr val="008000"/>
                </a:solidFill>
                <a:latin typeface="Consolas" panose="020B0609020204030204" pitchFamily="49" charset="0"/>
              </a:rPr>
              <a:t>//get only</a:t>
            </a:r>
            <a:endParaRPr lang="en-US" sz="525" dirty="0"/>
          </a:p>
          <a:p>
            <a:pPr algn="just" rtl="0"/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7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75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750" dirty="0" err="1">
                <a:solidFill>
                  <a:srgbClr val="000000"/>
                </a:solidFill>
                <a:latin typeface="Consolas" panose="020B0609020204030204" pitchFamily="49" charset="0"/>
              </a:rPr>
              <a:t>UserName</a:t>
            </a:r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75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; } = Name + </a:t>
            </a:r>
            <a:r>
              <a:rPr lang="en-US" sz="750" dirty="0">
                <a:solidFill>
                  <a:srgbClr val="A31515"/>
                </a:solidFill>
                <a:latin typeface="Consolas" panose="020B0609020204030204" pitchFamily="49" charset="0"/>
              </a:rPr>
              <a:t>"XYZ"</a:t>
            </a:r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750" dirty="0">
                <a:solidFill>
                  <a:srgbClr val="008000"/>
                </a:solidFill>
                <a:latin typeface="Consolas" panose="020B0609020204030204" pitchFamily="49" charset="0"/>
              </a:rPr>
              <a:t>//get only</a:t>
            </a:r>
            <a:endParaRPr lang="en-US" sz="525" dirty="0"/>
          </a:p>
          <a:p>
            <a:pPr algn="just" rtl="0"/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endParaRPr lang="en-US" sz="525" dirty="0"/>
          </a:p>
          <a:p>
            <a:pPr algn="just" rtl="0"/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750" dirty="0">
                <a:solidFill>
                  <a:srgbClr val="008000"/>
                </a:solidFill>
                <a:latin typeface="Consolas" panose="020B0609020204030204" pitchFamily="49" charset="0"/>
              </a:rPr>
              <a:t>//change accessors to property</a:t>
            </a:r>
            <a:endParaRPr lang="en-US" sz="525" dirty="0"/>
          </a:p>
          <a:p>
            <a:pPr algn="just" rtl="0"/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7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75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75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75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75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; } = </a:t>
            </a:r>
            <a:r>
              <a:rPr lang="en-US" sz="750" dirty="0">
                <a:solidFill>
                  <a:srgbClr val="A31515"/>
                </a:solidFill>
                <a:latin typeface="Consolas" panose="020B0609020204030204" pitchFamily="49" charset="0"/>
              </a:rPr>
              <a:t>"Cohen"</a:t>
            </a:r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75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sz="750" dirty="0" err="1">
                <a:solidFill>
                  <a:srgbClr val="008000"/>
                </a:solidFill>
                <a:latin typeface="Consolas" panose="020B0609020204030204" pitchFamily="49" charset="0"/>
              </a:rPr>
              <a:t>get;set</a:t>
            </a:r>
            <a:r>
              <a:rPr lang="en-US" sz="750" dirty="0">
                <a:solidFill>
                  <a:srgbClr val="008000"/>
                </a:solidFill>
                <a:latin typeface="Consolas" panose="020B0609020204030204" pitchFamily="49" charset="0"/>
              </a:rPr>
              <a:t>; instead of </a:t>
            </a:r>
            <a:r>
              <a:rPr lang="en-US" sz="750" dirty="0" err="1">
                <a:solidFill>
                  <a:srgbClr val="008000"/>
                </a:solidFill>
                <a:latin typeface="Consolas" panose="020B0609020204030204" pitchFamily="49" charset="0"/>
              </a:rPr>
              <a:t>get;init</a:t>
            </a:r>
            <a:r>
              <a:rPr lang="en-US" sz="750" dirty="0">
                <a:solidFill>
                  <a:srgbClr val="008000"/>
                </a:solidFill>
                <a:latin typeface="Consolas" panose="020B0609020204030204" pitchFamily="49" charset="0"/>
              </a:rPr>
              <a:t>;</a:t>
            </a:r>
            <a:endParaRPr lang="en-US" sz="525" dirty="0"/>
          </a:p>
          <a:p>
            <a:pPr algn="just" rtl="0"/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525" dirty="0"/>
          </a:p>
          <a:p>
            <a:pPr algn="just" rtl="0"/>
            <a:br>
              <a:rPr lang="en-US" sz="525" dirty="0"/>
            </a:br>
            <a:r>
              <a:rPr lang="en-US" sz="750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StudentC</a:t>
            </a:r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 stC1 = </a:t>
            </a:r>
            <a:r>
              <a:rPr lang="en-US" sz="7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(1, </a:t>
            </a:r>
            <a:r>
              <a:rPr lang="en-US" sz="750" dirty="0">
                <a:solidFill>
                  <a:srgbClr val="A31515"/>
                </a:solidFill>
                <a:latin typeface="Consolas" panose="020B0609020204030204" pitchFamily="49" charset="0"/>
              </a:rPr>
              <a:t>"Dina"</a:t>
            </a:r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525" dirty="0"/>
          </a:p>
          <a:p>
            <a:pPr algn="just" rtl="0"/>
            <a:r>
              <a:rPr lang="en-US" sz="75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(stC1);</a:t>
            </a:r>
            <a:endParaRPr lang="en-US" sz="525" dirty="0"/>
          </a:p>
          <a:p>
            <a:pPr algn="just" rtl="0"/>
            <a:r>
              <a:rPr lang="en-US" sz="750" dirty="0">
                <a:solidFill>
                  <a:srgbClr val="008000"/>
                </a:solidFill>
                <a:latin typeface="Consolas" panose="020B0609020204030204" pitchFamily="49" charset="0"/>
              </a:rPr>
              <a:t>//To String:</a:t>
            </a:r>
            <a:endParaRPr lang="en-US" sz="525" dirty="0"/>
          </a:p>
          <a:p>
            <a:pPr algn="just" rtl="0"/>
            <a:r>
              <a:rPr lang="en-US" sz="75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sz="750" dirty="0" err="1">
                <a:solidFill>
                  <a:srgbClr val="008000"/>
                </a:solidFill>
                <a:latin typeface="Consolas" panose="020B0609020204030204" pitchFamily="49" charset="0"/>
              </a:rPr>
              <a:t>StudentC</a:t>
            </a:r>
            <a:r>
              <a:rPr lang="en-US" sz="750" dirty="0">
                <a:solidFill>
                  <a:srgbClr val="008000"/>
                </a:solidFill>
                <a:latin typeface="Consolas" panose="020B0609020204030204" pitchFamily="49" charset="0"/>
              </a:rPr>
              <a:t> { Id = 1, Name = Dina, Alias = , </a:t>
            </a:r>
            <a:r>
              <a:rPr lang="en-US" sz="750" dirty="0" err="1">
                <a:solidFill>
                  <a:srgbClr val="008000"/>
                </a:solidFill>
                <a:latin typeface="Consolas" panose="020B0609020204030204" pitchFamily="49" charset="0"/>
              </a:rPr>
              <a:t>IsActive</a:t>
            </a:r>
            <a:r>
              <a:rPr lang="en-US" sz="750" dirty="0">
                <a:solidFill>
                  <a:srgbClr val="008000"/>
                </a:solidFill>
                <a:latin typeface="Consolas" panose="020B0609020204030204" pitchFamily="49" charset="0"/>
              </a:rPr>
              <a:t> = False, </a:t>
            </a:r>
            <a:r>
              <a:rPr lang="en-US" sz="750" dirty="0" err="1">
                <a:solidFill>
                  <a:srgbClr val="008000"/>
                </a:solidFill>
                <a:latin typeface="Consolas" panose="020B0609020204030204" pitchFamily="49" charset="0"/>
              </a:rPr>
              <a:t>CurrentYear</a:t>
            </a:r>
            <a:r>
              <a:rPr lang="en-US" sz="750" dirty="0">
                <a:solidFill>
                  <a:srgbClr val="008000"/>
                </a:solidFill>
                <a:latin typeface="Consolas" panose="020B0609020204030204" pitchFamily="49" charset="0"/>
              </a:rPr>
              <a:t> = </a:t>
            </a:r>
            <a:r>
              <a:rPr lang="en-US" sz="750" dirty="0" err="1">
                <a:solidFill>
                  <a:srgbClr val="008000"/>
                </a:solidFill>
                <a:latin typeface="Consolas" panose="020B0609020204030204" pitchFamily="49" charset="0"/>
              </a:rPr>
              <a:t>FirstYear</a:t>
            </a:r>
            <a:r>
              <a:rPr lang="en-US" sz="750" dirty="0">
                <a:solidFill>
                  <a:srgbClr val="008000"/>
                </a:solidFill>
                <a:latin typeface="Consolas" panose="020B0609020204030204" pitchFamily="49" charset="0"/>
              </a:rPr>
              <a:t>, Date = 18/09/2023 21:17:00, </a:t>
            </a:r>
            <a:r>
              <a:rPr lang="en-US" sz="750" dirty="0" err="1">
                <a:solidFill>
                  <a:srgbClr val="008000"/>
                </a:solidFill>
                <a:latin typeface="Consolas" panose="020B0609020204030204" pitchFamily="49" charset="0"/>
              </a:rPr>
              <a:t>UserName</a:t>
            </a:r>
            <a:r>
              <a:rPr lang="en-US" sz="750" dirty="0">
                <a:solidFill>
                  <a:srgbClr val="008000"/>
                </a:solidFill>
                <a:latin typeface="Consolas" panose="020B0609020204030204" pitchFamily="49" charset="0"/>
              </a:rPr>
              <a:t> = </a:t>
            </a:r>
            <a:r>
              <a:rPr lang="en-US" sz="750" dirty="0" err="1">
                <a:solidFill>
                  <a:srgbClr val="008000"/>
                </a:solidFill>
                <a:latin typeface="Consolas" panose="020B0609020204030204" pitchFamily="49" charset="0"/>
              </a:rPr>
              <a:t>DinaXYZ</a:t>
            </a:r>
            <a:r>
              <a:rPr lang="en-US" sz="75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750" dirty="0" err="1">
                <a:solidFill>
                  <a:srgbClr val="008000"/>
                </a:solidFill>
                <a:latin typeface="Consolas" panose="020B0609020204030204" pitchFamily="49" charset="0"/>
              </a:rPr>
              <a:t>LastName</a:t>
            </a:r>
            <a:r>
              <a:rPr lang="en-US" sz="750" dirty="0">
                <a:solidFill>
                  <a:srgbClr val="008000"/>
                </a:solidFill>
                <a:latin typeface="Consolas" panose="020B0609020204030204" pitchFamily="49" charset="0"/>
              </a:rPr>
              <a:t> = Cohen }</a:t>
            </a:r>
            <a:endParaRPr lang="en-US" sz="525" dirty="0"/>
          </a:p>
          <a:p>
            <a:pPr algn="just" rtl="0"/>
            <a:br>
              <a:rPr lang="en-US" sz="525" dirty="0"/>
            </a:br>
            <a:r>
              <a:rPr lang="en-US" sz="750" dirty="0">
                <a:solidFill>
                  <a:srgbClr val="008000"/>
                </a:solidFill>
                <a:latin typeface="Consolas" panose="020B0609020204030204" pitchFamily="49" charset="0"/>
              </a:rPr>
              <a:t>//stC1.Id = 11; //compilation error. prop is immutable</a:t>
            </a:r>
            <a:endParaRPr lang="en-US" sz="525" dirty="0"/>
          </a:p>
          <a:p>
            <a:pPr algn="just" rtl="0"/>
            <a:r>
              <a:rPr lang="en-US" sz="750" dirty="0">
                <a:solidFill>
                  <a:srgbClr val="008000"/>
                </a:solidFill>
                <a:latin typeface="Consolas" panose="020B0609020204030204" pitchFamily="49" charset="0"/>
              </a:rPr>
              <a:t>//stC1.Date = </a:t>
            </a:r>
            <a:r>
              <a:rPr lang="en-US" sz="750" dirty="0" err="1">
                <a:solidFill>
                  <a:srgbClr val="008000"/>
                </a:solidFill>
                <a:latin typeface="Consolas" panose="020B0609020204030204" pitchFamily="49" charset="0"/>
              </a:rPr>
              <a:t>DateTime.Now</a:t>
            </a:r>
            <a:r>
              <a:rPr lang="en-US" sz="750" dirty="0">
                <a:solidFill>
                  <a:srgbClr val="008000"/>
                </a:solidFill>
                <a:latin typeface="Consolas" panose="020B0609020204030204" pitchFamily="49" charset="0"/>
              </a:rPr>
              <a:t>; //compilation error. prop is immutable</a:t>
            </a:r>
            <a:endParaRPr lang="en-US" sz="525" dirty="0"/>
          </a:p>
          <a:p>
            <a:pPr algn="just" rtl="0"/>
            <a:r>
              <a:rPr lang="en-US" sz="750" dirty="0">
                <a:solidFill>
                  <a:srgbClr val="008000"/>
                </a:solidFill>
                <a:latin typeface="Consolas" panose="020B0609020204030204" pitchFamily="49" charset="0"/>
              </a:rPr>
              <a:t>//stC1.UserName = "xxx"; //compilation error. prop is immutable</a:t>
            </a:r>
            <a:endParaRPr lang="en-US" sz="525" dirty="0"/>
          </a:p>
          <a:p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stC1.LastName = </a:t>
            </a:r>
            <a:r>
              <a:rPr lang="en-US" sz="7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750" dirty="0" err="1">
                <a:solidFill>
                  <a:srgbClr val="A31515"/>
                </a:solidFill>
                <a:latin typeface="Consolas" panose="020B0609020204030204" pitchFamily="49" charset="0"/>
              </a:rPr>
              <a:t>fff</a:t>
            </a:r>
            <a:r>
              <a:rPr lang="en-US" sz="7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75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750" dirty="0">
                <a:solidFill>
                  <a:srgbClr val="008000"/>
                </a:solidFill>
                <a:latin typeface="Consolas" panose="020B0609020204030204" pitchFamily="49" charset="0"/>
              </a:rPr>
              <a:t>//ok</a:t>
            </a:r>
            <a:endParaRPr lang="en-US" sz="300" dirty="0"/>
          </a:p>
        </p:txBody>
      </p:sp>
    </p:spTree>
    <p:extLst>
      <p:ext uri="{BB962C8B-B14F-4D97-AF65-F5344CB8AC3E}">
        <p14:creationId xmlns:p14="http://schemas.microsoft.com/office/powerpoint/2010/main" val="2574949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B7E9D-E456-352A-9D2F-5B1F271B4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97280"/>
            <a:ext cx="7239000" cy="540832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אופרטור השוואה ואופרטור השמה עבור </a:t>
            </a:r>
            <a:r>
              <a:rPr lang="en-US" dirty="0"/>
              <a:t>record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2FBB4-DBA5-F232-6991-25D3DBAB5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76041"/>
            <a:ext cx="7239000" cy="3634740"/>
          </a:xfrm>
        </p:spPr>
        <p:txBody>
          <a:bodyPr>
            <a:normAutofit/>
          </a:bodyPr>
          <a:lstStyle/>
          <a:p>
            <a:r>
              <a:rPr lang="he-IL" sz="2100" dirty="0"/>
              <a:t>כאשר מגדירים</a:t>
            </a:r>
            <a:r>
              <a:rPr lang="en-US" sz="2100" dirty="0"/>
              <a:t> </a:t>
            </a:r>
            <a:r>
              <a:rPr lang="he-IL" sz="2100" dirty="0"/>
              <a:t>טיפוס חדש מסוג </a:t>
            </a:r>
            <a:r>
              <a:rPr lang="en-US" sz="2100" dirty="0"/>
              <a:t>record</a:t>
            </a:r>
            <a:r>
              <a:rPr lang="he-IL" sz="2100" dirty="0"/>
              <a:t> נוצרים עבורו באופן אוטומטי:</a:t>
            </a:r>
          </a:p>
          <a:p>
            <a:pPr lvl="1"/>
            <a:r>
              <a:rPr lang="he-IL" sz="1800" dirty="0"/>
              <a:t>העמסה לאופרטורים של השוואה  (==, =!) שמשווים בין ערכים </a:t>
            </a:r>
            <a:r>
              <a:rPr lang="he-IL" sz="1800" dirty="0">
                <a:solidFill>
                  <a:srgbClr val="FF0000"/>
                </a:solidFill>
              </a:rPr>
              <a:t>ולא בין ההפניות</a:t>
            </a:r>
            <a:r>
              <a:rPr lang="he-IL" sz="1800" dirty="0"/>
              <a:t> (למרות ש</a:t>
            </a:r>
            <a:r>
              <a:rPr lang="en-US" sz="1800" dirty="0"/>
              <a:t>record </a:t>
            </a:r>
            <a:r>
              <a:rPr lang="he-IL" sz="1800" dirty="0"/>
              <a:t> הוא טיפוס הפניה)</a:t>
            </a:r>
          </a:p>
          <a:p>
            <a:pPr lvl="1"/>
            <a:r>
              <a:rPr lang="he-IL" sz="1800" dirty="0"/>
              <a:t>אופרטור של השמה (=) מבצע השמה בין הפניות הרי </a:t>
            </a:r>
            <a:r>
              <a:rPr lang="en-US" sz="1800" dirty="0"/>
              <a:t>record</a:t>
            </a:r>
            <a:r>
              <a:rPr lang="he-IL" sz="1800" dirty="0"/>
              <a:t> </a:t>
            </a:r>
            <a:r>
              <a:rPr lang="en-US" sz="1800" dirty="0"/>
              <a:t> </a:t>
            </a:r>
            <a:r>
              <a:rPr lang="he-IL" sz="1800" dirty="0"/>
              <a:t>הוא טיפוס הפניה. </a:t>
            </a:r>
            <a:r>
              <a:rPr lang="he-IL" sz="1800" b="1" dirty="0"/>
              <a:t>ולכן אם נרצה ליצור העתק נשתמש במילה השמורה </a:t>
            </a:r>
            <a:r>
              <a:rPr lang="en-US" sz="1800" b="1" dirty="0"/>
              <a:t>with</a:t>
            </a:r>
          </a:p>
          <a:p>
            <a:pPr lvl="2"/>
            <a:r>
              <a:rPr lang="he-IL" sz="1800" dirty="0"/>
              <a:t>יצירת העתק זהה { } </a:t>
            </a:r>
            <a:r>
              <a:rPr lang="en-US" sz="1800" dirty="0"/>
              <a:t>with</a:t>
            </a:r>
          </a:p>
          <a:p>
            <a:pPr lvl="2"/>
            <a:r>
              <a:rPr lang="he-IL" sz="1800" dirty="0"/>
              <a:t>יצירת העתק עם ערכים שונים בחלק מהתכונות { </a:t>
            </a:r>
            <a:r>
              <a:rPr lang="en-US" sz="1800" dirty="0"/>
              <a:t>with { Id = 5</a:t>
            </a:r>
          </a:p>
          <a:p>
            <a:endParaRPr lang="en-US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030F5-97BA-95BB-3A81-5C48904E2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9654E-5318-4238-B03D-55CEA01D4D35}" type="slidenum">
              <a:rPr lang="he-IL" smtClean="0"/>
              <a:t>54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6080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B7E9D-E456-352A-9D2F-5B1F271B4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97280"/>
            <a:ext cx="7239000" cy="540832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אופרטור השוואה ואופרטור השמה עבור </a:t>
            </a:r>
            <a:r>
              <a:rPr lang="en-US" dirty="0"/>
              <a:t>record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030F5-97BA-95BB-3A81-5C48904E2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9654E-5318-4238-B03D-55CEA01D4D35}" type="slidenum">
              <a:rPr lang="he-IL" smtClean="0"/>
              <a:t>55</a:t>
            </a:fld>
            <a:endParaRPr lang="he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D187F-2893-F7A8-EF0D-33B3812AC3C1}"/>
              </a:ext>
            </a:extLst>
          </p:cNvPr>
          <p:cNvSpPr txBox="1"/>
          <p:nvPr/>
        </p:nvSpPr>
        <p:spPr>
          <a:xfrm>
            <a:off x="282167" y="1813486"/>
            <a:ext cx="7589066" cy="39703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rtl="0"/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Student stB1 =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(1, </a:t>
            </a:r>
            <a:r>
              <a:rPr lang="en-US" sz="900" dirty="0">
                <a:solidFill>
                  <a:srgbClr val="A31515"/>
                </a:solidFill>
                <a:latin typeface="Consolas" panose="020B0609020204030204" pitchFamily="49" charset="0"/>
              </a:rPr>
              <a:t>"David"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900" dirty="0"/>
          </a:p>
          <a:p>
            <a:pPr algn="just" rtl="0"/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(stB1);</a:t>
            </a:r>
            <a:endParaRPr lang="en-US" sz="900" dirty="0"/>
          </a:p>
          <a:p>
            <a:pPr algn="just" rtl="0"/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ToString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endParaRPr lang="en-US" sz="900" dirty="0"/>
          </a:p>
          <a:p>
            <a:pPr algn="just" rtl="0"/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//Student { Id = 1, Name = David, Alias = , 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IsActive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 = False, 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CurrentYear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 = 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FirstYear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 }</a:t>
            </a:r>
            <a:endParaRPr lang="en-US" sz="900" dirty="0"/>
          </a:p>
          <a:p>
            <a:pPr algn="just" rtl="0"/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sz="900" dirty="0"/>
          </a:p>
          <a:p>
            <a:pPr algn="just" rtl="0"/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Student stB2 =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(2, </a:t>
            </a:r>
            <a:r>
              <a:rPr lang="en-US" sz="900" dirty="0">
                <a:solidFill>
                  <a:srgbClr val="A31515"/>
                </a:solidFill>
                <a:latin typeface="Consolas" panose="020B0609020204030204" pitchFamily="49" charset="0"/>
              </a:rPr>
              <a:t>"Moshe"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900" dirty="0">
                <a:solidFill>
                  <a:srgbClr val="A31515"/>
                </a:solidFill>
                <a:latin typeface="Consolas" panose="020B0609020204030204" pitchFamily="49" charset="0"/>
              </a:rPr>
              <a:t>"A B"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900" dirty="0"/>
          </a:p>
          <a:p>
            <a:pPr algn="just" rtl="0"/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(stB2);</a:t>
            </a:r>
            <a:endParaRPr lang="en-US" sz="900" dirty="0"/>
          </a:p>
          <a:p>
            <a:pPr algn="just" rtl="0"/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ToString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endParaRPr lang="en-US" sz="900" dirty="0"/>
          </a:p>
          <a:p>
            <a:pPr algn="just" rtl="0"/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//Student { Id = 2, Name = Moshe, Alias = A B, 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IsActive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 = False, 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CurrentYear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 = 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FirstYear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 }</a:t>
            </a:r>
            <a:endParaRPr lang="en-US" sz="900" dirty="0"/>
          </a:p>
          <a:p>
            <a:pPr algn="just" rtl="0"/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sz="900" dirty="0"/>
          </a:p>
          <a:p>
            <a:pPr algn="just" rtl="0"/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Student stB3 =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(2, </a:t>
            </a:r>
            <a:r>
              <a:rPr lang="en-US" sz="900" dirty="0">
                <a:solidFill>
                  <a:srgbClr val="A31515"/>
                </a:solidFill>
                <a:latin typeface="Consolas" panose="020B0609020204030204" pitchFamily="49" charset="0"/>
              </a:rPr>
              <a:t>"Moshe"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900" dirty="0">
                <a:solidFill>
                  <a:srgbClr val="A31515"/>
                </a:solidFill>
                <a:latin typeface="Consolas" panose="020B0609020204030204" pitchFamily="49" charset="0"/>
              </a:rPr>
              <a:t>"A B"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900" dirty="0"/>
          </a:p>
          <a:p>
            <a:pPr algn="just" rtl="0"/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(stB3);</a:t>
            </a:r>
            <a:endParaRPr lang="en-US" sz="900" dirty="0"/>
          </a:p>
          <a:p>
            <a:pPr algn="just" rtl="0"/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ToString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endParaRPr lang="en-US" sz="900" dirty="0"/>
          </a:p>
          <a:p>
            <a:pPr algn="just" rtl="0"/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//Student { Id = 2, Name = Moshe, Alias = A B, 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IsActive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 = False, 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CurrentYear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 = 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FirstYear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 }</a:t>
            </a:r>
            <a:endParaRPr lang="en-US" sz="900" dirty="0"/>
          </a:p>
          <a:p>
            <a:pPr algn="just" rtl="0"/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sz="900" dirty="0"/>
          </a:p>
          <a:p>
            <a:pPr algn="just" rtl="0"/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stB1 </a:t>
            </a:r>
            <a:r>
              <a:rPr lang="en-US" sz="9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stB2; 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//record (class) assignment is between references, stB1 and stB2 now points to the same object</a:t>
            </a:r>
            <a:endParaRPr lang="en-US" sz="900" dirty="0"/>
          </a:p>
          <a:p>
            <a:pPr algn="just" rtl="0"/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sz="900" dirty="0"/>
          </a:p>
          <a:p>
            <a:pPr algn="just" rtl="0"/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(stB1 </a:t>
            </a:r>
            <a:r>
              <a:rPr lang="en-US" sz="9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==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stB3); 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ToString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: True. record comparison is between values and not between references!!!</a:t>
            </a:r>
            <a:endParaRPr lang="en-US" sz="900" dirty="0"/>
          </a:p>
          <a:p>
            <a:pPr algn="just" rtl="0"/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sz="900" dirty="0"/>
          </a:p>
          <a:p>
            <a:pPr algn="just" rtl="0"/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Student stB4 = stB3 </a:t>
            </a:r>
            <a:r>
              <a:rPr lang="en-US" sz="9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{ }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//stB3 is a copy of stB4.</a:t>
            </a:r>
            <a:endParaRPr lang="en-US" sz="900" dirty="0"/>
          </a:p>
          <a:p>
            <a:pPr algn="just" rtl="0"/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(stB4);</a:t>
            </a:r>
            <a:endParaRPr lang="en-US" sz="900" dirty="0"/>
          </a:p>
          <a:p>
            <a:pPr algn="just" rtl="0"/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ToString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endParaRPr lang="en-US" sz="900" dirty="0"/>
          </a:p>
          <a:p>
            <a:pPr algn="just" rtl="0"/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//Student { Id = 2, Name = Moshe, Alias = A B, 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IsActive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 = False, 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CurrentYear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 = 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FirstYear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 }</a:t>
            </a:r>
            <a:endParaRPr lang="en-US" sz="900" dirty="0"/>
          </a:p>
          <a:p>
            <a:pPr algn="just" rtl="0"/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sz="900" dirty="0"/>
          </a:p>
          <a:p>
            <a:pPr algn="just" rtl="0"/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Student stB5 = stB3 </a:t>
            </a:r>
            <a:r>
              <a:rPr lang="en-US" sz="9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{Id = 5}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//stB3 is a copy of stB4, beside the Id prop.</a:t>
            </a:r>
            <a:endParaRPr lang="en-US" sz="900" dirty="0"/>
          </a:p>
          <a:p>
            <a:pPr algn="just" rtl="0"/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(stB5);</a:t>
            </a:r>
            <a:endParaRPr lang="en-US" sz="900" dirty="0"/>
          </a:p>
          <a:p>
            <a:pPr algn="just" rtl="0"/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ToString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endParaRPr lang="en-US" sz="900" dirty="0"/>
          </a:p>
          <a:p>
            <a:pPr algn="just" rtl="0"/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//Student { Id = 5, Name = Moshe, Alias = A B, 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IsActive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 = False, 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CurrentYear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 = 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FirstYear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 }</a:t>
            </a:r>
            <a:endParaRPr lang="en-US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C84AB-ABC8-6F46-291C-430F4B2E78B1}"/>
              </a:ext>
            </a:extLst>
          </p:cNvPr>
          <p:cNvSpPr txBox="1"/>
          <p:nvPr/>
        </p:nvSpPr>
        <p:spPr>
          <a:xfrm>
            <a:off x="5496923" y="1651828"/>
            <a:ext cx="33649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record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Student ...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68407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EDB39-B5F6-5F42-D717-D3D50D384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97280"/>
            <a:ext cx="7239000" cy="527252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הגדרת רשומות בשכבת הנתונים בפרויקט שלנו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CB3FD-4DED-3914-817F-E0401717D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05054"/>
            <a:ext cx="7239000" cy="2982429"/>
          </a:xfrm>
        </p:spPr>
        <p:txBody>
          <a:bodyPr>
            <a:normAutofit/>
          </a:bodyPr>
          <a:lstStyle/>
          <a:p>
            <a:pPr algn="just" fontAlgn="base">
              <a:spcBef>
                <a:spcPts val="0"/>
              </a:spcBef>
            </a:pPr>
            <a:r>
              <a:rPr lang="he-IL" sz="1500" dirty="0">
                <a:solidFill>
                  <a:srgbClr val="000000"/>
                </a:solidFill>
                <a:latin typeface="David" panose="020E0502060401010101" pitchFamily="34" charset="-79"/>
              </a:rPr>
              <a:t>בפרויקט שלנו נדרוש להגדיר את הישויות של שכבת הנתונים כרשומה שהיא גם שטוחה </a:t>
            </a:r>
            <a:r>
              <a:rPr lang="en-US" sz="1500" dirty="0">
                <a:solidFill>
                  <a:srgbClr val="000000"/>
                </a:solidFill>
                <a:latin typeface="David" panose="020E0502060401010101" pitchFamily="34" charset="-79"/>
              </a:rPr>
              <a:t>PDS</a:t>
            </a:r>
            <a:endParaRPr lang="he-IL" sz="1500" dirty="0">
              <a:solidFill>
                <a:srgbClr val="000000"/>
              </a:solidFill>
              <a:latin typeface="David" panose="020E0502060401010101" pitchFamily="34" charset="-79"/>
            </a:endParaRPr>
          </a:p>
          <a:p>
            <a:pPr algn="just" fontAlgn="base">
              <a:spcBef>
                <a:spcPts val="0"/>
              </a:spcBef>
            </a:pPr>
            <a:r>
              <a:rPr lang="he-IL" sz="1500" b="1" dirty="0">
                <a:solidFill>
                  <a:srgbClr val="000000"/>
                </a:solidFill>
                <a:latin typeface="David" panose="020E0502060401010101" pitchFamily="34" charset="-79"/>
              </a:rPr>
              <a:t>השילוב של ישות שמוגדרת כ</a:t>
            </a:r>
            <a:r>
              <a:rPr lang="en-US" sz="1500" b="1" dirty="0">
                <a:solidFill>
                  <a:srgbClr val="000000"/>
                </a:solidFill>
                <a:latin typeface="David" panose="020E0502060401010101" pitchFamily="34" charset="-79"/>
              </a:rPr>
              <a:t>record </a:t>
            </a:r>
            <a:r>
              <a:rPr lang="he-IL" sz="1500" b="1" dirty="0">
                <a:solidFill>
                  <a:srgbClr val="000000"/>
                </a:solidFill>
                <a:latin typeface="David" panose="020E0502060401010101" pitchFamily="34" charset="-79"/>
              </a:rPr>
              <a:t> ושהיא גם שטוחה </a:t>
            </a:r>
            <a:r>
              <a:rPr lang="en-US" sz="1500" b="1" dirty="0">
                <a:solidFill>
                  <a:srgbClr val="000000"/>
                </a:solidFill>
                <a:latin typeface="David" panose="020E0502060401010101" pitchFamily="34" charset="-79"/>
              </a:rPr>
              <a:t>(PDS)</a:t>
            </a:r>
            <a:r>
              <a:rPr lang="he-IL" sz="1500" b="1" dirty="0">
                <a:solidFill>
                  <a:srgbClr val="000000"/>
                </a:solidFill>
                <a:latin typeface="David" panose="020E0502060401010101" pitchFamily="34" charset="-79"/>
              </a:rPr>
              <a:t> יוצר את </a:t>
            </a:r>
            <a:r>
              <a:rPr lang="he-IL" sz="1500" b="1" u="sng" dirty="0">
                <a:solidFill>
                  <a:srgbClr val="000000"/>
                </a:solidFill>
                <a:latin typeface="David" panose="020E0502060401010101" pitchFamily="34" charset="-79"/>
              </a:rPr>
              <a:t>היתרונות</a:t>
            </a:r>
            <a:r>
              <a:rPr lang="he-IL" sz="1500" b="1" dirty="0">
                <a:solidFill>
                  <a:srgbClr val="000000"/>
                </a:solidFill>
                <a:latin typeface="David" panose="020E0502060401010101" pitchFamily="34" charset="-79"/>
              </a:rPr>
              <a:t> הבאים לצורכי הפרויקט שלנו:</a:t>
            </a:r>
            <a:endParaRPr lang="he-IL" sz="1500" dirty="0"/>
          </a:p>
          <a:p>
            <a:pPr lvl="1" fontAlgn="base"/>
            <a:r>
              <a:rPr lang="he-IL" sz="1500" dirty="0"/>
              <a:t>ה </a:t>
            </a:r>
            <a:r>
              <a:rPr lang="en-US" sz="1500" dirty="0"/>
              <a:t>record</a:t>
            </a:r>
            <a:r>
              <a:rPr lang="he-IL" sz="1500" dirty="0"/>
              <a:t> הוא טיפוס הפניה, לכן כשמעבירים אובייקט בין שכבות, בעצם מעבירים הפניה ולא אובייקט שלם וזה יותר יעיל מבחינת ביצועי מעבד</a:t>
            </a:r>
            <a:endParaRPr lang="he-IL" sz="1500" dirty="0">
              <a:solidFill>
                <a:schemeClr val="tx1"/>
              </a:solidFill>
            </a:endParaRPr>
          </a:p>
          <a:p>
            <a:pPr lvl="1" fontAlgn="base"/>
            <a:r>
              <a:rPr lang="he-IL" sz="1500" dirty="0"/>
              <a:t>מצד שני, בזכות העובדה שרשומה היא </a:t>
            </a:r>
            <a:r>
              <a:rPr lang="en-US" sz="1500" dirty="0"/>
              <a:t>immutable</a:t>
            </a:r>
            <a:r>
              <a:rPr lang="he-IL" sz="1500" dirty="0"/>
              <a:t> אזי האובייקט שעובר בין השכבות יהיה מוגן וישמור על ערכיו</a:t>
            </a:r>
          </a:p>
          <a:p>
            <a:pPr fontAlgn="base"/>
            <a:r>
              <a:rPr lang="he-IL" sz="1500" dirty="0">
                <a:solidFill>
                  <a:srgbClr val="000000"/>
                </a:solidFill>
                <a:latin typeface="David" panose="020E0502060401010101" pitchFamily="34" charset="-79"/>
              </a:rPr>
              <a:t>במידה ובכל זאת רוצים לשנות שדות של אובייקט (למשל במתודת עדכון), אז בשכבה הרלוונטית ניצור העתק שלו. ומכיוון שהישות היא </a:t>
            </a:r>
            <a:r>
              <a:rPr lang="en-US" sz="1500" dirty="0">
                <a:solidFill>
                  <a:srgbClr val="000000"/>
                </a:solidFill>
                <a:latin typeface="David" panose="020E0502060401010101" pitchFamily="34" charset="-79"/>
              </a:rPr>
              <a:t>PDS</a:t>
            </a:r>
            <a:r>
              <a:rPr lang="he-IL" sz="1500" dirty="0">
                <a:solidFill>
                  <a:srgbClr val="000000"/>
                </a:solidFill>
                <a:latin typeface="David" panose="020E0502060401010101" pitchFamily="34" charset="-79"/>
              </a:rPr>
              <a:t> ולא מכילה הפניות או רשימות אזי ההעתק שטוח וזהה בערכיו לאובייקט המקורי.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3B17D-6FD1-5DD0-9373-4E3B1806C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9654E-5318-4238-B03D-55CEA01D4D35}" type="slidenum">
              <a:rPr lang="he-IL" smtClean="0"/>
              <a:t>56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237215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F4AB2-5A0D-C2FC-13A3-B5E0ECB9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he-IL" dirty="0"/>
              <a:t>בשלב זה ההסבר המפורט על רשומה</a:t>
            </a:r>
            <a:br>
              <a:rPr lang="he-IL" dirty="0"/>
            </a:br>
            <a:r>
              <a:rPr lang="he-IL" dirty="0"/>
              <a:t>נמצא בנספח 1 של שלב 1 של הפרויקט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A979E-06FB-3207-4077-351A276EB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https://docs.google.com/document/d/1huRQs4momYScTYLGLQXuCdmiWLq0CWuRv4aKuwjz04Y/edit?usp=drive_link</a:t>
            </a:r>
            <a:endParaRPr lang="he-IL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32056-0417-338A-4DC3-B26EC0394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9654E-5318-4238-B03D-55CEA01D4D35}" type="slidenum">
              <a:rPr lang="he-IL" smtClean="0"/>
              <a:t>57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0176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תרגיל בית מספר 1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sz="2800" kern="0" dirty="0">
                <a:latin typeface="Arial" pitchFamily="34" charset="0"/>
              </a:rPr>
              <a:t>עבודה בזוגות</a:t>
            </a:r>
          </a:p>
          <a:p>
            <a:pPr lvl="1"/>
            <a:r>
              <a:rPr lang="he-IL" sz="25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כמובן – ב</a:t>
            </a:r>
            <a:r>
              <a:rPr lang="en-US" sz="25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GIT</a:t>
            </a:r>
            <a:endParaRPr lang="he-IL" sz="25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  <a:p>
            <a:pPr lvl="1"/>
            <a:r>
              <a:rPr lang="he-IL" sz="25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בתוך המאגר המשותף שיצרתן</a:t>
            </a:r>
          </a:p>
          <a:p>
            <a:r>
              <a:rPr lang="he-IL" sz="2800" kern="0" dirty="0">
                <a:latin typeface="Arial" pitchFamily="34" charset="0"/>
              </a:rPr>
              <a:t>לא לשכוח להקפיד על שמות הפרויקטים</a:t>
            </a:r>
          </a:p>
          <a:p>
            <a:pPr lvl="1"/>
            <a:r>
              <a:rPr lang="en-US" sz="2500" kern="0" dirty="0" err="1">
                <a:latin typeface="Arial" pitchFamily="34" charset="0"/>
              </a:rPr>
              <a:t>xxxx</a:t>
            </a:r>
            <a:r>
              <a:rPr lang="he-IL" sz="2500" kern="0" dirty="0">
                <a:latin typeface="Arial" pitchFamily="34" charset="0"/>
              </a:rPr>
              <a:t> ו-</a:t>
            </a:r>
            <a:r>
              <a:rPr lang="en-US" sz="2500" kern="0" dirty="0" err="1">
                <a:latin typeface="Arial" pitchFamily="34" charset="0"/>
              </a:rPr>
              <a:t>yyyy</a:t>
            </a:r>
            <a:r>
              <a:rPr lang="he-IL" sz="2500" kern="0" dirty="0">
                <a:latin typeface="Arial" pitchFamily="34" charset="0"/>
              </a:rPr>
              <a:t> – ארבע ספרות אחרונות של ת"ז של בני הזוג</a:t>
            </a:r>
          </a:p>
          <a:p>
            <a:pPr lvl="1"/>
            <a:r>
              <a:rPr lang="he-IL" sz="2200" kern="0" dirty="0">
                <a:latin typeface="Arial" pitchFamily="34" charset="0"/>
              </a:rPr>
              <a:t>עקבו במדויק אחרי ההנחיות הטכניות</a:t>
            </a:r>
          </a:p>
          <a:p>
            <a:pPr lvl="1"/>
            <a:r>
              <a:rPr lang="he-IL" sz="2200" kern="0" dirty="0">
                <a:latin typeface="Arial" pitchFamily="34" charset="0"/>
              </a:rPr>
              <a:t>מחד – אין לוגיקה. מאידך – תפעילו הגיון בריא</a:t>
            </a:r>
          </a:p>
        </p:txBody>
      </p:sp>
      <p:sp>
        <p:nvSpPr>
          <p:cNvPr id="3" name="AutoShape 2" descr="im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תמונה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5157193"/>
            <a:ext cx="1226635" cy="1728192"/>
          </a:xfrm>
          <a:prstGeom prst="rect">
            <a:avLst/>
          </a:prstGeom>
        </p:spPr>
      </p:pic>
      <p:sp>
        <p:nvSpPr>
          <p:cNvPr id="8" name="הסבר מלבני מעוגל 17"/>
          <p:cNvSpPr/>
          <p:nvPr/>
        </p:nvSpPr>
        <p:spPr bwMode="auto">
          <a:xfrm flipH="1">
            <a:off x="2051720" y="5395315"/>
            <a:ext cx="4184646" cy="1060421"/>
          </a:xfrm>
          <a:prstGeom prst="wedgeRoundRectCallout">
            <a:avLst>
              <a:gd name="adj1" fmla="val -91123"/>
              <a:gd name="adj2" fmla="val -24350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he-IL" sz="2800" dirty="0"/>
              <a:t>לא עכשיו!! </a:t>
            </a:r>
            <a:r>
              <a:rPr lang="he-IL" sz="2800" dirty="0" err="1"/>
              <a:t>בזמנכך</a:t>
            </a:r>
            <a:r>
              <a:rPr lang="he-IL" sz="2800" dirty="0"/>
              <a:t> החופשי</a:t>
            </a:r>
          </a:p>
          <a:p>
            <a:r>
              <a:rPr lang="he-IL" sz="2800" dirty="0"/>
              <a:t>רק שתדעו שאתן יכולות</a:t>
            </a:r>
          </a:p>
        </p:txBody>
      </p:sp>
    </p:spTree>
    <p:extLst>
      <p:ext uri="{BB962C8B-B14F-4D97-AF65-F5344CB8AC3E}">
        <p14:creationId xmlns:p14="http://schemas.microsoft.com/office/powerpoint/2010/main" val="404153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86A3F3-0028-08D0-C86A-A1DD82BF3E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Nullable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359BCE-EF8E-8F64-2D90-20ABD9FE45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he-IL" dirty="0"/>
              <a:t>משתני ערך מתאפסים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F2646-E350-9DDA-C467-85893A79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9654E-5318-4238-B03D-55CEA01D4D35}" type="slidenum">
              <a:rPr lang="he-IL" smtClean="0"/>
              <a:t>59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2462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מורשת אבות - מ</a:t>
            </a:r>
            <a:r>
              <a:rPr lang="en-US" cap="none" dirty="0"/>
              <a:t>object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sz="2800" kern="0" dirty="0">
                <a:latin typeface="Arial" pitchFamily="34" charset="0"/>
              </a:rPr>
              <a:t>מתודות המחלקה הבסיסית קיימות עבור כל מחלקה. וחלקן </a:t>
            </a:r>
            <a:r>
              <a:rPr lang="en-US" sz="2800" kern="0" dirty="0">
                <a:latin typeface="Arial" pitchFamily="34" charset="0"/>
              </a:rPr>
              <a:t>virtual</a:t>
            </a:r>
            <a:r>
              <a:rPr lang="he-IL" sz="2800" kern="0" dirty="0">
                <a:latin typeface="Arial" pitchFamily="34" charset="0"/>
              </a:rPr>
              <a:t> כך שניתן להעמיסן</a:t>
            </a:r>
          </a:p>
          <a:p>
            <a:r>
              <a:rPr lang="he-IL" sz="2800" kern="0" dirty="0">
                <a:latin typeface="Arial" pitchFamily="34" charset="0"/>
              </a:rPr>
              <a:t>מתודות</a:t>
            </a:r>
            <a:r>
              <a:rPr lang="en-US" sz="2800" kern="0" dirty="0">
                <a:latin typeface="Arial" pitchFamily="34" charset="0"/>
              </a:rPr>
              <a:t> </a:t>
            </a:r>
            <a:r>
              <a:rPr lang="he-IL" sz="2800" kern="0" dirty="0">
                <a:latin typeface="Arial" pitchFamily="34" charset="0"/>
              </a:rPr>
              <a:t>מופע (</a:t>
            </a:r>
            <a:r>
              <a:rPr lang="en-US" sz="2800" kern="0" dirty="0">
                <a:latin typeface="Arial" pitchFamily="34" charset="0"/>
              </a:rPr>
              <a:t>instance methods</a:t>
            </a:r>
            <a:r>
              <a:rPr lang="he-IL" sz="2800" kern="0" dirty="0">
                <a:latin typeface="Arial" pitchFamily="34" charset="0"/>
              </a:rPr>
              <a:t>)</a:t>
            </a:r>
          </a:p>
          <a:p>
            <a:pPr lvl="1"/>
            <a:r>
              <a:rPr lang="en-US" dirty="0"/>
              <a:t>Equals</a:t>
            </a:r>
            <a:r>
              <a:rPr lang="he-IL" dirty="0"/>
              <a:t> – שוויון (משווה מצביעים)</a:t>
            </a:r>
          </a:p>
          <a:p>
            <a:pPr lvl="1"/>
            <a:r>
              <a:rPr lang="en-US" dirty="0" err="1"/>
              <a:t>ToString</a:t>
            </a:r>
            <a:r>
              <a:rPr lang="he-IL" dirty="0"/>
              <a:t> – מחרוזת שמתארת את המחלקה</a:t>
            </a:r>
          </a:p>
          <a:p>
            <a:pPr lvl="1"/>
            <a:r>
              <a:rPr lang="en-US" dirty="0" err="1"/>
              <a:t>GetHashCode</a:t>
            </a:r>
            <a:r>
              <a:rPr lang="he-IL" dirty="0"/>
              <a:t> – ערך שמזהה את העצם באופן </a:t>
            </a:r>
            <a:r>
              <a:rPr lang="he-IL" dirty="0" err="1"/>
              <a:t>חח"ע</a:t>
            </a:r>
            <a:endParaRPr lang="he-IL" dirty="0"/>
          </a:p>
          <a:p>
            <a:pPr lvl="1"/>
            <a:r>
              <a:rPr lang="en-US" dirty="0" err="1"/>
              <a:t>GetType</a:t>
            </a:r>
            <a:r>
              <a:rPr lang="he-IL" dirty="0"/>
              <a:t> – הטיפוס של המחלקה</a:t>
            </a:r>
          </a:p>
          <a:p>
            <a:r>
              <a:rPr lang="he-IL" sz="2800" kern="0" dirty="0">
                <a:latin typeface="Arial" pitchFamily="34" charset="0"/>
              </a:rPr>
              <a:t>מתודות מחלקה (סטטיות – </a:t>
            </a:r>
            <a:r>
              <a:rPr lang="en-US" sz="2800" kern="0" dirty="0">
                <a:latin typeface="Arial" pitchFamily="34" charset="0"/>
              </a:rPr>
              <a:t>static</a:t>
            </a:r>
            <a:r>
              <a:rPr lang="he-IL" sz="2800" kern="0" dirty="0">
                <a:latin typeface="Arial" pitchFamily="34" charset="0"/>
              </a:rPr>
              <a:t>)</a:t>
            </a:r>
          </a:p>
          <a:p>
            <a:pPr lvl="1"/>
            <a:r>
              <a:rPr lang="en-US" dirty="0"/>
              <a:t>Equals</a:t>
            </a:r>
            <a:r>
              <a:rPr lang="he-IL" dirty="0"/>
              <a:t>  </a:t>
            </a:r>
          </a:p>
          <a:p>
            <a:pPr lvl="1"/>
            <a:r>
              <a:rPr lang="en-US" dirty="0" err="1"/>
              <a:t>ReferenceEquals</a:t>
            </a:r>
            <a:r>
              <a:rPr lang="he-IL" dirty="0"/>
              <a:t> </a:t>
            </a:r>
          </a:p>
          <a:p>
            <a:endParaRPr lang="he-IL" sz="2800" kern="0" dirty="0">
              <a:latin typeface="Arial" pitchFamily="34" charset="0"/>
            </a:endParaRPr>
          </a:p>
          <a:p>
            <a:pPr lv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83460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en-US" dirty="0"/>
              <a:t>Nullable&lt;T&gt; Type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he-IL" dirty="0"/>
              <a:t>כפי שלמדנו:</a:t>
            </a:r>
          </a:p>
          <a:p>
            <a:r>
              <a:rPr lang="he-IL" dirty="0"/>
              <a:t>משתנה שהוא </a:t>
            </a:r>
            <a:r>
              <a:rPr lang="en-US" dirty="0"/>
              <a:t>Reference Type</a:t>
            </a:r>
          </a:p>
          <a:p>
            <a:pPr lvl="1"/>
            <a:r>
              <a:rPr lang="he-IL" dirty="0"/>
              <a:t>ערך ברירת המחדל שלו הוא </a:t>
            </a:r>
            <a:r>
              <a:rPr lang="en-US" dirty="0"/>
              <a:t>null</a:t>
            </a:r>
            <a:endParaRPr lang="he-IL" dirty="0"/>
          </a:p>
          <a:p>
            <a:r>
              <a:rPr lang="he-IL" dirty="0"/>
              <a:t>משתנה שהוא </a:t>
            </a:r>
            <a:r>
              <a:rPr lang="en-US" dirty="0"/>
              <a:t>Value Type</a:t>
            </a:r>
          </a:p>
          <a:p>
            <a:pPr lvl="1"/>
            <a:r>
              <a:rPr lang="he-IL" dirty="0"/>
              <a:t>אין לו ערך ברירת מחדל, באחריותנו לאתחלם</a:t>
            </a:r>
          </a:p>
          <a:p>
            <a:pPr lvl="1"/>
            <a:r>
              <a:rPr lang="he-IL" dirty="0"/>
              <a:t>לא ניתן לאתחלו בערך </a:t>
            </a:r>
            <a:r>
              <a:rPr lang="en-US" dirty="0"/>
              <a:t>null</a:t>
            </a:r>
            <a:r>
              <a:rPr lang="he-IL" dirty="0"/>
              <a:t> – </a:t>
            </a:r>
            <a:r>
              <a:rPr lang="he-IL" b="1" dirty="0"/>
              <a:t>חסרון גדול. </a:t>
            </a:r>
            <a:r>
              <a:rPr lang="he-IL" dirty="0"/>
              <a:t>למשל כאשר עובדים מול בסיס הנתונים ורוצים להבדיל בין ערך קיים לערך שעדיין לא מאותחל.</a:t>
            </a:r>
          </a:p>
          <a:p>
            <a:pPr marL="219456" lvl="1" indent="0">
              <a:buNone/>
            </a:pPr>
            <a:endParaRPr lang="he-IL" dirty="0"/>
          </a:p>
          <a:p>
            <a:r>
              <a:rPr lang="he-IL" sz="2325" b="1" dirty="0"/>
              <a:t>ומה אם נרצה בכל זאת להגדיר משתנה פשוט שיכול להיות </a:t>
            </a:r>
            <a:r>
              <a:rPr lang="en-US" sz="2325" b="1" dirty="0"/>
              <a:t>null</a:t>
            </a:r>
            <a:r>
              <a:rPr lang="he-IL" sz="2325" b="1" dirty="0"/>
              <a:t>?</a:t>
            </a:r>
          </a:p>
          <a:p>
            <a:pPr lvl="1"/>
            <a:r>
              <a:rPr lang="he-IL" dirty="0"/>
              <a:t>נוכל לעשות זאת בעזרת </a:t>
            </a:r>
            <a:r>
              <a:rPr lang="en-US" dirty="0"/>
              <a:t> Nullable&lt;T&gt; Type</a:t>
            </a:r>
            <a:r>
              <a:rPr lang="he-IL" dirty="0"/>
              <a:t> כך: </a:t>
            </a:r>
            <a:r>
              <a:rPr lang="en-US" b="1" dirty="0"/>
              <a:t>&lt;type&gt;?</a:t>
            </a:r>
            <a:endParaRPr lang="he-IL" b="1" dirty="0"/>
          </a:p>
          <a:p>
            <a:pPr lvl="1"/>
            <a:r>
              <a:rPr lang="he-IL" dirty="0"/>
              <a:t>לדוגמא:</a:t>
            </a:r>
          </a:p>
          <a:p>
            <a:pPr marL="0" indent="0" algn="l" rtl="0">
              <a:buNone/>
            </a:pPr>
            <a:r>
              <a:rPr lang="en-US" dirty="0"/>
              <a:t>int</a:t>
            </a:r>
            <a:r>
              <a:rPr lang="en-US" dirty="0">
                <a:highlight>
                  <a:srgbClr val="FFFF00"/>
                </a:highlight>
              </a:rPr>
              <a:t>?</a:t>
            </a:r>
            <a:r>
              <a:rPr lang="en-US" dirty="0"/>
              <a:t> a = null;</a:t>
            </a:r>
          </a:p>
          <a:p>
            <a:pPr marL="0" indent="0" algn="l" rtl="0">
              <a:buNone/>
            </a:pPr>
            <a:r>
              <a:rPr lang="en-US" dirty="0"/>
              <a:t>char</a:t>
            </a:r>
            <a:r>
              <a:rPr lang="en-US" dirty="0">
                <a:highlight>
                  <a:srgbClr val="FFFF00"/>
                </a:highlight>
              </a:rPr>
              <a:t>?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en-US" dirty="0"/>
              <a:t>= null;</a:t>
            </a:r>
          </a:p>
          <a:p>
            <a:pPr lvl="1"/>
            <a:r>
              <a:rPr lang="he-IL" dirty="0"/>
              <a:t>שקול ל:</a:t>
            </a:r>
          </a:p>
          <a:p>
            <a:pPr marL="0" lvl="1" indent="0" algn="l" rtl="0">
              <a:spcBef>
                <a:spcPts val="450"/>
              </a:spcBef>
              <a:buClr>
                <a:schemeClr val="tx2"/>
              </a:buClr>
              <a:buSzPct val="73000"/>
              <a:buNone/>
            </a:pPr>
            <a:r>
              <a:rPr lang="en-US" sz="1950" dirty="0">
                <a:solidFill>
                  <a:schemeClr val="tx1"/>
                </a:solidFill>
                <a:highlight>
                  <a:srgbClr val="FFFF00"/>
                </a:highlight>
              </a:rPr>
              <a:t>Nullable</a:t>
            </a:r>
            <a:r>
              <a:rPr lang="en-US" sz="1950" dirty="0">
                <a:solidFill>
                  <a:schemeClr val="tx1"/>
                </a:solidFill>
              </a:rPr>
              <a:t>&lt;int&gt; a = null;</a:t>
            </a:r>
          </a:p>
          <a:p>
            <a:pPr marL="0" lvl="1" indent="0" algn="l" rtl="0">
              <a:spcBef>
                <a:spcPts val="450"/>
              </a:spcBef>
              <a:buClr>
                <a:schemeClr val="tx2"/>
              </a:buClr>
              <a:buSzPct val="73000"/>
              <a:buNone/>
            </a:pPr>
            <a:r>
              <a:rPr lang="en-US" sz="1950" dirty="0">
                <a:solidFill>
                  <a:schemeClr val="tx1"/>
                </a:solidFill>
                <a:highlight>
                  <a:srgbClr val="FFFF00"/>
                </a:highlight>
              </a:rPr>
              <a:t>Nullable</a:t>
            </a:r>
            <a:r>
              <a:rPr lang="en-US" sz="1950" dirty="0">
                <a:solidFill>
                  <a:schemeClr val="tx1"/>
                </a:solidFill>
              </a:rPr>
              <a:t>&lt;char&gt; </a:t>
            </a:r>
            <a:r>
              <a:rPr lang="en-US" sz="1950" dirty="0" err="1">
                <a:solidFill>
                  <a:schemeClr val="tx1"/>
                </a:solidFill>
              </a:rPr>
              <a:t>ch</a:t>
            </a:r>
            <a:r>
              <a:rPr lang="en-US" sz="1950" dirty="0">
                <a:solidFill>
                  <a:schemeClr val="tx1"/>
                </a:solidFill>
              </a:rPr>
              <a:t> = null;</a:t>
            </a:r>
            <a:endParaRPr lang="he-IL" sz="195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09086-7655-46EE-82F4-512E3C932A8D}" type="slidenum">
              <a:rPr lang="he-IL" smtClean="0"/>
              <a:t>60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58599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6738-4A57-7605-A35F-AE72031DD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Nullable&lt;T&gt;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83CE-DF56-9D49-47C4-8F9B5F6E3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b="1" dirty="0"/>
              <a:t>מתי נרצה שטיפוס ערך יוכל לקבל </a:t>
            </a:r>
            <a:r>
              <a:rPr lang="en-US" b="1" dirty="0"/>
              <a:t>NULL</a:t>
            </a:r>
            <a:r>
              <a:rPr lang="he-IL" b="1" dirty="0"/>
              <a:t>?</a:t>
            </a:r>
          </a:p>
          <a:p>
            <a:r>
              <a:rPr lang="he-IL" dirty="0"/>
              <a:t>למשל:</a:t>
            </a:r>
          </a:p>
          <a:p>
            <a:r>
              <a:rPr lang="he-IL" dirty="0"/>
              <a:t>מאפיין המבטא תאריך עדכון אחרון, כאשר עדיין בפעם הראשונה לא התמלא לו ערך</a:t>
            </a:r>
          </a:p>
          <a:p>
            <a:r>
              <a:rPr lang="he-IL" dirty="0"/>
              <a:t>מאפיין בעל ערך רשות – לא חובה למלא את שם הלקוח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EC2B1-356E-8B0D-3FEB-6FA404112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9654E-5318-4238-B03D-55CEA01D4D35}" type="slidenum">
              <a:rPr lang="he-IL" smtClean="0"/>
              <a:t>61</a:t>
            </a:fld>
            <a:endParaRPr lang="he-IL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DBEB046-595D-0165-3818-14DE807AD738}"/>
              </a:ext>
            </a:extLst>
          </p:cNvPr>
          <p:cNvSpPr/>
          <p:nvPr/>
        </p:nvSpPr>
        <p:spPr>
          <a:xfrm>
            <a:off x="457200" y="4699130"/>
            <a:ext cx="4371392" cy="543742"/>
          </a:xfrm>
          <a:prstGeom prst="wedgeRectCallout">
            <a:avLst>
              <a:gd name="adj1" fmla="val 26872"/>
              <a:gd name="adj2" fmla="val -1640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350" dirty="0"/>
              <a:t>שימושי מאוד בעבודה מול בסיסי נתונים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6587532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320040"/>
            <a:ext cx="7444680" cy="1143000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/>
              <a:t>Nullable&lt;T&gt; Type </a:t>
            </a:r>
            <a:br>
              <a:rPr lang="en-US" dirty="0"/>
            </a:br>
            <a:r>
              <a:rPr lang="en-US" dirty="0"/>
              <a:t>T?</a:t>
            </a:r>
            <a:endParaRPr lang="he-IL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4168513-590C-9C5D-D3E7-2F6732023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l" rtl="0"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//int num2 = null; //compilation error!! int value type and cannot be null.            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 algn="l" rtl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s1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//warning not error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. string is reference type. and can be null.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?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s2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//ok! string? is reference type. and can be null.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 algn="l" rtl="0">
              <a:buNone/>
            </a:pP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? num3 = 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//ok. </a:t>
            </a:r>
            <a:r>
              <a:rPr lang="fr-FR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Nullable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.            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num3 = 5;</a:t>
            </a:r>
          </a:p>
          <a:p>
            <a:pPr marL="0" indent="0" algn="l" rtl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 algn="l" rtl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Nullable&lt;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num4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algn="l" rtl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num4 = 6;</a:t>
            </a:r>
          </a:p>
          <a:p>
            <a:pPr marL="0" indent="0" algn="l" rtl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num4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algn="l" rtl="0">
              <a:buNone/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[] a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[2] { 4, 5 }; </a:t>
            </a:r>
          </a:p>
          <a:p>
            <a:pPr marL="0" indent="0" algn="l" rtl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?[] arr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?[6] { 3.5, 5,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7,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8.1} 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09086-7655-46EE-82F4-512E3C932A8D}" type="slidenum">
              <a:rPr lang="he-IL" smtClean="0"/>
              <a:t>62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38015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en-US" dirty="0"/>
              <a:t>Nullable&lt;T&gt; Type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he-IL" sz="1950" dirty="0"/>
              <a:t>המבנה </a:t>
            </a:r>
            <a:r>
              <a:rPr lang="en-US" sz="1950" dirty="0"/>
              <a:t>(struct)</a:t>
            </a:r>
            <a:r>
              <a:rPr lang="he-IL" sz="1950" dirty="0"/>
              <a:t> הגנרי </a:t>
            </a:r>
            <a:r>
              <a:rPr lang="en-US" sz="1950" dirty="0"/>
              <a:t>Nullable&lt;T&gt;</a:t>
            </a:r>
            <a:r>
              <a:rPr lang="he-IL" sz="1950" dirty="0"/>
              <a:t> מכיל בתוכו </a:t>
            </a:r>
            <a:r>
              <a:rPr lang="en-US" sz="2800" dirty="0"/>
              <a:t>value type</a:t>
            </a:r>
            <a:r>
              <a:rPr lang="he-IL" sz="1950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09086-7655-46EE-82F4-512E3C932A8D}" type="slidenum">
              <a:rPr lang="he-IL" smtClean="0"/>
              <a:t>63</a:t>
            </a:fld>
            <a:endParaRPr lang="he-IL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5F7049-CC23-B7E1-7B84-0513138978B6}"/>
              </a:ext>
            </a:extLst>
          </p:cNvPr>
          <p:cNvGrpSpPr/>
          <p:nvPr/>
        </p:nvGrpSpPr>
        <p:grpSpPr>
          <a:xfrm>
            <a:off x="344760" y="2026726"/>
            <a:ext cx="5521390" cy="3712452"/>
            <a:chOff x="783771" y="1606312"/>
            <a:chExt cx="7361853" cy="494993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CD82AC8-30CA-3C7B-EA9E-5B1B1F867631}"/>
                </a:ext>
              </a:extLst>
            </p:cNvPr>
            <p:cNvGrpSpPr/>
            <p:nvPr/>
          </p:nvGrpSpPr>
          <p:grpSpPr>
            <a:xfrm>
              <a:off x="783771" y="1606312"/>
              <a:ext cx="5991225" cy="4949936"/>
              <a:chOff x="783771" y="1606312"/>
              <a:chExt cx="5991225" cy="4949936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AFA263E-B324-AF98-DA0E-69D98D688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771" y="1955673"/>
                <a:ext cx="5991225" cy="4600575"/>
              </a:xfrm>
              <a:prstGeom prst="rect">
                <a:avLst/>
              </a:prstGeom>
              <a:noFill/>
              <a:ln w="381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C767A7E-A59E-06D8-27AF-E4F07E721FFF}"/>
                  </a:ext>
                </a:extLst>
              </p:cNvPr>
              <p:cNvSpPr/>
              <p:nvPr/>
            </p:nvSpPr>
            <p:spPr>
              <a:xfrm>
                <a:off x="1558212" y="3554963"/>
                <a:ext cx="4170784" cy="671804"/>
              </a:xfrm>
              <a:prstGeom prst="rect">
                <a:avLst/>
              </a:prstGeom>
              <a:noFill/>
              <a:ln w="381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4C2D604-39C9-1733-B508-B17890FB3661}"/>
                  </a:ext>
                </a:extLst>
              </p:cNvPr>
              <p:cNvSpPr/>
              <p:nvPr/>
            </p:nvSpPr>
            <p:spPr>
              <a:xfrm>
                <a:off x="2239347" y="2758657"/>
                <a:ext cx="625151" cy="339106"/>
              </a:xfrm>
              <a:prstGeom prst="rect">
                <a:avLst/>
              </a:prstGeom>
              <a:noFill/>
              <a:ln w="381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916BEEB-EE99-66AD-8F94-6951894C544D}"/>
                  </a:ext>
                </a:extLst>
              </p:cNvPr>
              <p:cNvSpPr/>
              <p:nvPr/>
            </p:nvSpPr>
            <p:spPr>
              <a:xfrm>
                <a:off x="3910499" y="2758656"/>
                <a:ext cx="1628538" cy="339106"/>
              </a:xfrm>
              <a:prstGeom prst="rect">
                <a:avLst/>
              </a:prstGeom>
              <a:noFill/>
              <a:ln w="381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4F378CF-A650-40ED-40CF-8D16029CA9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16454" y="3186313"/>
                <a:ext cx="1104348" cy="7200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E481AD0-87DE-EDDC-9FB4-931A4BF0DC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9224" y="1606312"/>
                <a:ext cx="770609" cy="22844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42DB65C-1995-0BF1-A9BC-25B037492DC3}"/>
                </a:ext>
              </a:extLst>
            </p:cNvPr>
            <p:cNvCxnSpPr/>
            <p:nvPr/>
          </p:nvCxnSpPr>
          <p:spPr>
            <a:xfrm flipH="1">
              <a:off x="2864498" y="1666870"/>
              <a:ext cx="5281126" cy="10016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allout: Bent Line 18">
            <a:extLst>
              <a:ext uri="{FF2B5EF4-FFF2-40B4-BE49-F238E27FC236}">
                <a16:creationId xmlns:a16="http://schemas.microsoft.com/office/drawing/2014/main" id="{C15BAE93-71C6-684D-7527-97B0B78106BB}"/>
              </a:ext>
            </a:extLst>
          </p:cNvPr>
          <p:cNvSpPr/>
          <p:nvPr/>
        </p:nvSpPr>
        <p:spPr>
          <a:xfrm>
            <a:off x="5198678" y="2288747"/>
            <a:ext cx="3681998" cy="3450431"/>
          </a:xfrm>
          <a:prstGeom prst="borderCallout2">
            <a:avLst>
              <a:gd name="adj1" fmla="val 24537"/>
              <a:gd name="adj2" fmla="val 4985"/>
              <a:gd name="adj3" fmla="val 49270"/>
              <a:gd name="adj4" fmla="val -8802"/>
              <a:gd name="adj5" fmla="val 43587"/>
              <a:gd name="adj6" fmla="val -399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he-IL" sz="1350" dirty="0"/>
              <a:t>המאפיין</a:t>
            </a:r>
            <a:r>
              <a:rPr lang="en-US" sz="1350" dirty="0"/>
              <a:t>Value </a:t>
            </a:r>
            <a:r>
              <a:rPr lang="he-IL" sz="1350" dirty="0"/>
              <a:t> מכיל את הערך ה"עטוף" עצמו והוא מטיפוס </a:t>
            </a:r>
            <a:r>
              <a:rPr lang="en-US" sz="1350" dirty="0"/>
              <a:t>value type</a:t>
            </a:r>
            <a:r>
              <a:rPr lang="he-IL" sz="1350" dirty="0"/>
              <a:t>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he-IL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he-IL" sz="1350" dirty="0"/>
              <a:t>המאפיין </a:t>
            </a:r>
            <a:r>
              <a:rPr lang="en-US" sz="1350" dirty="0" err="1"/>
              <a:t>HasValue</a:t>
            </a:r>
            <a:r>
              <a:rPr lang="he-IL" sz="1350" dirty="0"/>
              <a:t> הוא שדה בוליאני שמייצג: האם הושם כבר ערך ב </a:t>
            </a:r>
            <a:r>
              <a:rPr lang="en-US" sz="1350" dirty="0"/>
              <a:t>Value</a:t>
            </a:r>
            <a:r>
              <a:rPr lang="he-IL" sz="1350" dirty="0"/>
              <a:t> או שטרם הושם שם ערך.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he-IL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he-IL" sz="1350" dirty="0"/>
              <a:t>אם </a:t>
            </a:r>
            <a:r>
              <a:rPr lang="en-US" sz="1350" dirty="0" err="1"/>
              <a:t>HasValue</a:t>
            </a:r>
            <a:r>
              <a:rPr lang="en-US" sz="1350" dirty="0"/>
              <a:t> == false</a:t>
            </a:r>
            <a:r>
              <a:rPr lang="he-IL" sz="1350" dirty="0"/>
              <a:t> זה סימן שה </a:t>
            </a:r>
            <a:r>
              <a:rPr lang="en-US" sz="1350" dirty="0"/>
              <a:t>Value</a:t>
            </a:r>
            <a:r>
              <a:rPr lang="he-IL" sz="1350" dirty="0"/>
              <a:t> ש"עטוף" הוא כביכול </a:t>
            </a:r>
            <a:r>
              <a:rPr lang="en-US" sz="1350" dirty="0"/>
              <a:t>null</a:t>
            </a:r>
            <a:r>
              <a:rPr lang="he-IL" sz="1350" dirty="0"/>
              <a:t>. אחרת  - יש בו ערך.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he-IL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he-IL" sz="1350" dirty="0"/>
              <a:t>כשאנחנו מבצעים השמה של </a:t>
            </a:r>
            <a:r>
              <a:rPr lang="en-US" sz="1350" dirty="0"/>
              <a:t>null</a:t>
            </a:r>
            <a:r>
              <a:rPr lang="he-IL" sz="1350" dirty="0"/>
              <a:t> לתוך משתנה שהוא </a:t>
            </a:r>
            <a:r>
              <a:rPr lang="en-US" sz="1350" dirty="0"/>
              <a:t>Nullable&lt;T&gt;</a:t>
            </a:r>
            <a:r>
              <a:rPr lang="he-IL" sz="1350" dirty="0"/>
              <a:t>, אז מה שבעצם מתבצע מאחורי הקלעים זה </a:t>
            </a:r>
            <a:r>
              <a:rPr lang="en-US" sz="1350" dirty="0" err="1"/>
              <a:t>HasValue</a:t>
            </a:r>
            <a:r>
              <a:rPr lang="en-US" sz="1350" dirty="0"/>
              <a:t> = false</a:t>
            </a:r>
            <a:r>
              <a:rPr lang="he-IL" sz="13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71519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he-IL" dirty="0"/>
              <a:t>המרה מטיפוס ערך </a:t>
            </a:r>
            <a:r>
              <a:rPr lang="en-US" dirty="0"/>
              <a:t>T</a:t>
            </a:r>
            <a:r>
              <a:rPr lang="he-IL" dirty="0"/>
              <a:t>  ל-   </a:t>
            </a:r>
            <a:r>
              <a:rPr lang="en-US" dirty="0"/>
              <a:t>Nullable&lt;T&gt; Type</a:t>
            </a:r>
            <a:endParaRPr lang="he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3569BE-78AF-6BCD-5D0D-F16ECBFCC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he-IL" sz="1800" dirty="0"/>
              <a:t>מ </a:t>
            </a:r>
            <a:r>
              <a:rPr lang="en-US" sz="1800" dirty="0"/>
              <a:t>value type</a:t>
            </a:r>
            <a:r>
              <a:rPr lang="he-IL" sz="1800" dirty="0"/>
              <a:t> רגיל ל </a:t>
            </a:r>
            <a:r>
              <a:rPr lang="en-US" sz="1800" dirty="0"/>
              <a:t>nullable value type</a:t>
            </a:r>
            <a:r>
              <a:rPr lang="he-IL" sz="1800" dirty="0"/>
              <a:t>, ע"י המרה מרומזת:</a:t>
            </a:r>
          </a:p>
          <a:p>
            <a:pPr marL="0" indent="0" algn="l" rtl="0">
              <a:buNone/>
            </a:pPr>
            <a:r>
              <a:rPr lang="en-US" sz="1800" dirty="0">
                <a:highlight>
                  <a:srgbClr val="00FFFF"/>
                </a:highlight>
              </a:rPr>
              <a:t>int</a:t>
            </a:r>
            <a:r>
              <a:rPr lang="en-US" sz="1800" dirty="0"/>
              <a:t> x = 2;</a:t>
            </a:r>
          </a:p>
          <a:p>
            <a:pPr marL="0" indent="0" algn="l" rtl="0">
              <a:buNone/>
            </a:pPr>
            <a:r>
              <a:rPr lang="en-US" sz="1800" b="1" dirty="0">
                <a:highlight>
                  <a:srgbClr val="00FFFF"/>
                </a:highlight>
              </a:rPr>
              <a:t>int</a:t>
            </a:r>
            <a:r>
              <a:rPr lang="en-US" sz="1800" b="1" dirty="0">
                <a:highlight>
                  <a:srgbClr val="FFFF00"/>
                </a:highlight>
              </a:rPr>
              <a:t>?</a:t>
            </a:r>
            <a:r>
              <a:rPr lang="en-US" sz="1800" dirty="0"/>
              <a:t> y = x; </a:t>
            </a:r>
            <a:r>
              <a:rPr lang="en-US" sz="1800" dirty="0">
                <a:solidFill>
                  <a:srgbClr val="00B050"/>
                </a:solidFill>
              </a:rPr>
              <a:t>//implicit casting is </a:t>
            </a:r>
            <a:r>
              <a:rPr lang="en-US" sz="1800" b="1" dirty="0">
                <a:solidFill>
                  <a:srgbClr val="00B050"/>
                </a:solidFill>
              </a:rPr>
              <a:t>always</a:t>
            </a:r>
            <a:r>
              <a:rPr lang="en-US" sz="1800" dirty="0">
                <a:solidFill>
                  <a:srgbClr val="00B050"/>
                </a:solidFill>
              </a:rPr>
              <a:t> ok!</a:t>
            </a:r>
            <a:endParaRPr lang="he-IL" sz="1800" dirty="0">
              <a:solidFill>
                <a:srgbClr val="00B050"/>
              </a:solidFill>
            </a:endParaRPr>
          </a:p>
          <a:p>
            <a:r>
              <a:rPr lang="he-IL" sz="1800" dirty="0"/>
              <a:t>עבור ההמרה הפוכה, נדרש לבצע המרה מפורשת </a:t>
            </a:r>
            <a:r>
              <a:rPr lang="he-IL" sz="1800" b="1" dirty="0"/>
              <a:t>(בתנאי שיש בו ערך שאינו </a:t>
            </a:r>
            <a:r>
              <a:rPr lang="en-US" sz="1800" b="1" dirty="0"/>
              <a:t>Null</a:t>
            </a:r>
            <a:r>
              <a:rPr lang="he-IL" sz="1800" b="1" dirty="0"/>
              <a:t>)</a:t>
            </a:r>
          </a:p>
          <a:p>
            <a:pPr marL="0" indent="0" algn="l" rtl="0">
              <a:buNone/>
            </a:pPr>
            <a:r>
              <a:rPr lang="en-US" sz="1800" dirty="0"/>
              <a:t>y = 2;</a:t>
            </a:r>
          </a:p>
          <a:p>
            <a:pPr marL="0" indent="0" algn="l" rtl="0">
              <a:buNone/>
            </a:pPr>
            <a:r>
              <a:rPr lang="en-US" sz="1800" dirty="0"/>
              <a:t>int z1 = (int) y; </a:t>
            </a:r>
            <a:r>
              <a:rPr lang="en-US" sz="1600" dirty="0">
                <a:solidFill>
                  <a:srgbClr val="00B050"/>
                </a:solidFill>
              </a:rPr>
              <a:t>//explicit casting is ok when the casted value is not null;</a:t>
            </a:r>
            <a:endParaRPr lang="he-IL" sz="1600" dirty="0">
              <a:solidFill>
                <a:srgbClr val="00B050"/>
              </a:solidFill>
            </a:endParaRPr>
          </a:p>
          <a:p>
            <a:pPr marL="0" indent="0" algn="l" rtl="0">
              <a:buNone/>
            </a:pPr>
            <a:r>
              <a:rPr lang="en-US" sz="1800" dirty="0"/>
              <a:t>y = null;</a:t>
            </a:r>
          </a:p>
          <a:p>
            <a:pPr marL="0" indent="0" algn="l" rtl="0">
              <a:buNone/>
            </a:pPr>
            <a:r>
              <a:rPr lang="en-US" sz="1800" dirty="0"/>
              <a:t>z1 = (int) y; </a:t>
            </a:r>
            <a:r>
              <a:rPr lang="en-US" sz="1600" dirty="0">
                <a:solidFill>
                  <a:srgbClr val="FF0000"/>
                </a:solidFill>
              </a:rPr>
              <a:t>//explicit casting will cause run time error!! when the casted value is null</a:t>
            </a:r>
            <a:r>
              <a:rPr lang="en-US" sz="1800" dirty="0">
                <a:solidFill>
                  <a:srgbClr val="FF0000"/>
                </a:solidFill>
              </a:rPr>
              <a:t>;</a:t>
            </a:r>
            <a:endParaRPr lang="he-IL" sz="1800" dirty="0">
              <a:solidFill>
                <a:srgbClr val="FF0000"/>
              </a:solidFill>
            </a:endParaRPr>
          </a:p>
          <a:p>
            <a:r>
              <a:rPr lang="he-IL" sz="1800" dirty="0"/>
              <a:t>או דרך המאפיין  </a:t>
            </a:r>
            <a:r>
              <a:rPr lang="en-US" sz="1800" dirty="0"/>
              <a:t>Value</a:t>
            </a:r>
            <a:r>
              <a:rPr lang="he-IL" sz="1800" dirty="0"/>
              <a:t> </a:t>
            </a:r>
            <a:r>
              <a:rPr lang="he-IL" sz="1800" b="1" dirty="0"/>
              <a:t>(בתנאי שיש בו ערך שאינו </a:t>
            </a:r>
            <a:r>
              <a:rPr lang="en-US" sz="1800" b="1" dirty="0"/>
              <a:t>Null</a:t>
            </a:r>
            <a:r>
              <a:rPr lang="he-IL" sz="1800" b="1" dirty="0"/>
              <a:t>)</a:t>
            </a:r>
          </a:p>
          <a:p>
            <a:pPr marL="0" indent="0" algn="l" rtl="0">
              <a:buNone/>
            </a:pPr>
            <a:r>
              <a:rPr lang="en-US" sz="1800" dirty="0"/>
              <a:t>y = 2;</a:t>
            </a:r>
          </a:p>
          <a:p>
            <a:pPr marL="0" indent="0" algn="l" rtl="0">
              <a:buNone/>
            </a:pPr>
            <a:r>
              <a:rPr lang="en-US" sz="1800" dirty="0"/>
              <a:t>int z2 = y.</a:t>
            </a:r>
            <a:r>
              <a:rPr lang="en-US" sz="1800" b="1" dirty="0"/>
              <a:t>Value</a:t>
            </a:r>
            <a:r>
              <a:rPr lang="en-US" sz="1800" dirty="0"/>
              <a:t>; </a:t>
            </a:r>
            <a:r>
              <a:rPr lang="en-US" sz="1800" dirty="0">
                <a:solidFill>
                  <a:srgbClr val="00B050"/>
                </a:solidFill>
              </a:rPr>
              <a:t>//ok</a:t>
            </a:r>
          </a:p>
          <a:p>
            <a:pPr marL="0" indent="0" algn="l" rtl="0">
              <a:buNone/>
            </a:pPr>
            <a:r>
              <a:rPr lang="en-US" sz="1800" dirty="0"/>
              <a:t>y = null;</a:t>
            </a:r>
          </a:p>
          <a:p>
            <a:pPr marL="0" indent="0" algn="l" rtl="0">
              <a:buNone/>
            </a:pPr>
            <a:r>
              <a:rPr lang="en-US" sz="1800" dirty="0"/>
              <a:t>int z2 = y.</a:t>
            </a:r>
            <a:r>
              <a:rPr lang="en-US" sz="1800" b="1" dirty="0"/>
              <a:t>Value</a:t>
            </a:r>
            <a:r>
              <a:rPr lang="en-US" sz="1800" dirty="0"/>
              <a:t>; </a:t>
            </a:r>
            <a:r>
              <a:rPr lang="en-US" sz="1800" dirty="0">
                <a:solidFill>
                  <a:srgbClr val="FF0000"/>
                </a:solidFill>
              </a:rPr>
              <a:t>//run time error!!</a:t>
            </a:r>
            <a:endParaRPr lang="he-IL" sz="1800" dirty="0">
              <a:solidFill>
                <a:srgbClr val="FF0000"/>
              </a:solidFill>
            </a:endParaRP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09086-7655-46EE-82F4-512E3C932A8D}" type="slidenum">
              <a:rPr lang="he-IL" smtClean="0"/>
              <a:t>64</a:t>
            </a:fld>
            <a:endParaRPr lang="he-IL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69F8FFA-C62C-7A79-E2CE-6C79DFE817D1}"/>
              </a:ext>
            </a:extLst>
          </p:cNvPr>
          <p:cNvSpPr/>
          <p:nvPr/>
        </p:nvSpPr>
        <p:spPr>
          <a:xfrm>
            <a:off x="5220072" y="5349485"/>
            <a:ext cx="3655039" cy="1247867"/>
          </a:xfrm>
          <a:prstGeom prst="wedgeRoundRectCallout">
            <a:avLst>
              <a:gd name="adj1" fmla="val -84904"/>
              <a:gd name="adj2" fmla="val 670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sz="1500" b="1" dirty="0"/>
              <a:t>אז כיצד נמנע משגיאות הריצה הללו?</a:t>
            </a:r>
          </a:p>
          <a:p>
            <a:pPr algn="ctr" rtl="1"/>
            <a:endParaRPr lang="en-US" sz="1200" dirty="0"/>
          </a:p>
          <a:p>
            <a:pPr algn="ctr" rtl="1"/>
            <a:r>
              <a:rPr lang="he-IL" sz="1200" dirty="0"/>
              <a:t>או בצורה יותר כללית – כיצד נוכל לוודא שלמשתנה מטיפוס </a:t>
            </a:r>
            <a:r>
              <a:rPr lang="en-US" sz="1200" dirty="0"/>
              <a:t>nullable</a:t>
            </a:r>
            <a:r>
              <a:rPr lang="he-IL" sz="1200" dirty="0"/>
              <a:t> יש ערך שאינו </a:t>
            </a:r>
            <a:r>
              <a:rPr lang="en-US" sz="1200" dirty="0"/>
              <a:t>null</a:t>
            </a:r>
            <a:r>
              <a:rPr lang="he-IL" sz="1200" dirty="0"/>
              <a:t>?</a:t>
            </a:r>
          </a:p>
          <a:p>
            <a:pPr algn="ctr" rtl="1"/>
            <a:endParaRPr lang="he-IL" sz="1200" dirty="0"/>
          </a:p>
          <a:p>
            <a:pPr algn="ctr" rtl="1"/>
            <a:r>
              <a:rPr lang="he-IL" sz="1200" b="1" dirty="0"/>
              <a:t>תשובה בשקף הבא</a:t>
            </a:r>
          </a:p>
        </p:txBody>
      </p:sp>
    </p:spTree>
    <p:extLst>
      <p:ext uri="{BB962C8B-B14F-4D97-AF65-F5344CB8AC3E}">
        <p14:creationId xmlns:p14="http://schemas.microsoft.com/office/powerpoint/2010/main" val="3023556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90510-9A9D-4CEC-C2AD-CB864E324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he-IL" dirty="0"/>
              <a:t>אופרטורים לעבודה עם טיפוסים מתאפסים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8CC80-FB7A-6581-DD5E-0C25B41FA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>
              <a:spcBef>
                <a:spcPts val="450"/>
              </a:spcBef>
            </a:pPr>
            <a:r>
              <a:rPr lang="he-IL" sz="2400" b="1" dirty="0">
                <a:solidFill>
                  <a:srgbClr val="000000"/>
                </a:solidFill>
                <a:latin typeface="David" panose="020E0502060401010101" pitchFamily="34" charset="-79"/>
              </a:rPr>
              <a:t>אופרטור </a:t>
            </a:r>
            <a:r>
              <a:rPr lang="he-IL" sz="2400" b="1" dirty="0">
                <a:solidFill>
                  <a:srgbClr val="000000"/>
                </a:solidFill>
                <a:highlight>
                  <a:srgbClr val="FFFF00"/>
                </a:highlight>
                <a:latin typeface="David" panose="020E0502060401010101" pitchFamily="34" charset="-79"/>
              </a:rPr>
              <a:t>??</a:t>
            </a:r>
            <a:r>
              <a:rPr lang="he-IL" sz="2400" dirty="0">
                <a:solidFill>
                  <a:srgbClr val="000000"/>
                </a:solidFill>
                <a:latin typeface="David" panose="020E0502060401010101" pitchFamily="34" charset="-79"/>
              </a:rPr>
              <a:t> - </a:t>
            </a:r>
            <a:r>
              <a:rPr 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David" panose="020E0502060401010101" pitchFamily="34" charset="-79"/>
              </a:rPr>
              <a:t>null coalescing operator</a:t>
            </a:r>
            <a:r>
              <a:rPr lang="he-IL" sz="2400" b="1" dirty="0">
                <a:solidFill>
                  <a:srgbClr val="000000"/>
                </a:solidFill>
                <a:latin typeface="David" panose="020E0502060401010101" pitchFamily="34" charset="-79"/>
              </a:rPr>
              <a:t> - </a:t>
            </a:r>
            <a:r>
              <a:rPr lang="he-IL" sz="2400" dirty="0">
                <a:solidFill>
                  <a:srgbClr val="000000"/>
                </a:solidFill>
                <a:latin typeface="David" panose="020E0502060401010101" pitchFamily="34" charset="-79"/>
              </a:rPr>
              <a:t>בדיקה של ערך אם הוא</a:t>
            </a:r>
            <a:r>
              <a:rPr lang="en-US" sz="2400" dirty="0">
                <a:solidFill>
                  <a:srgbClr val="000000"/>
                </a:solidFill>
                <a:latin typeface="David" panose="020E0502060401010101" pitchFamily="34" charset="-79"/>
              </a:rPr>
              <a:t>null </a:t>
            </a:r>
            <a:r>
              <a:rPr lang="he-IL" sz="2400" dirty="0">
                <a:solidFill>
                  <a:srgbClr val="000000"/>
                </a:solidFill>
                <a:latin typeface="David" panose="020E0502060401010101" pitchFamily="34" charset="-79"/>
              </a:rPr>
              <a:t> ואפשרות להחזיר ערך אחר מ </a:t>
            </a:r>
            <a:r>
              <a:rPr lang="en-US" sz="2400" dirty="0">
                <a:solidFill>
                  <a:srgbClr val="000000"/>
                </a:solidFill>
                <a:latin typeface="David" panose="020E0502060401010101" pitchFamily="34" charset="-79"/>
              </a:rPr>
              <a:t>null </a:t>
            </a:r>
            <a:r>
              <a:rPr lang="he-IL" sz="2400" dirty="0">
                <a:solidFill>
                  <a:srgbClr val="000000"/>
                </a:solidFill>
                <a:latin typeface="David" panose="020E0502060401010101" pitchFamily="34" charset="-79"/>
              </a:rPr>
              <a:t> במקרה שהוא אכן </a:t>
            </a:r>
            <a:r>
              <a:rPr lang="en-US" sz="2400" dirty="0">
                <a:solidFill>
                  <a:srgbClr val="000000"/>
                </a:solidFill>
                <a:latin typeface="David" panose="020E0502060401010101" pitchFamily="34" charset="-79"/>
              </a:rPr>
              <a:t>null</a:t>
            </a:r>
            <a:r>
              <a:rPr lang="he-IL" sz="2400" dirty="0">
                <a:solidFill>
                  <a:srgbClr val="000000"/>
                </a:solidFill>
                <a:latin typeface="David" panose="020E0502060401010101" pitchFamily="34" charset="-79"/>
              </a:rPr>
              <a:t>. מסייע גם להמרה מטיפוס ערך שהוא </a:t>
            </a:r>
            <a:r>
              <a:rPr lang="en-US" sz="2400" dirty="0">
                <a:solidFill>
                  <a:srgbClr val="000000"/>
                </a:solidFill>
                <a:latin typeface="David" panose="020E0502060401010101" pitchFamily="34" charset="-79"/>
              </a:rPr>
              <a:t>nullable </a:t>
            </a:r>
            <a:r>
              <a:rPr lang="he-IL" sz="2400" dirty="0">
                <a:solidFill>
                  <a:srgbClr val="000000"/>
                </a:solidFill>
                <a:latin typeface="David" panose="020E0502060401010101" pitchFamily="34" charset="-79"/>
              </a:rPr>
              <a:t> לטיפוס ערך רגיל, ע"י גישה בטוחה לערך הפנימי במקרה שהוא </a:t>
            </a:r>
            <a:r>
              <a:rPr lang="en-US" sz="2400" dirty="0">
                <a:solidFill>
                  <a:srgbClr val="000000"/>
                </a:solidFill>
                <a:latin typeface="David" panose="020E0502060401010101" pitchFamily="34" charset="-79"/>
              </a:rPr>
              <a:t>null</a:t>
            </a:r>
            <a:r>
              <a:rPr lang="he-IL" sz="2400" dirty="0">
                <a:solidFill>
                  <a:srgbClr val="000000"/>
                </a:solidFill>
                <a:latin typeface="David" panose="020E0502060401010101" pitchFamily="34" charset="-79"/>
              </a:rPr>
              <a:t>.</a:t>
            </a:r>
            <a:endParaRPr lang="en-US" sz="2400" dirty="0">
              <a:solidFill>
                <a:srgbClr val="000000"/>
              </a:solidFill>
              <a:latin typeface="David" panose="020E0502060401010101" pitchFamily="34" charset="-79"/>
            </a:endParaRPr>
          </a:p>
          <a:p>
            <a:pPr algn="just">
              <a:spcBef>
                <a:spcPts val="450"/>
              </a:spcBef>
            </a:pPr>
            <a:endParaRPr lang="he-IL" sz="2400" b="1" dirty="0">
              <a:solidFill>
                <a:srgbClr val="000000"/>
              </a:solidFill>
              <a:latin typeface="David" panose="020E0502060401010101" pitchFamily="34" charset="-79"/>
            </a:endParaRPr>
          </a:p>
          <a:p>
            <a:pPr algn="just"/>
            <a:r>
              <a:rPr lang="he-IL" sz="2400" b="1" dirty="0">
                <a:solidFill>
                  <a:srgbClr val="000000"/>
                </a:solidFill>
                <a:latin typeface="David" panose="020E0502060401010101" pitchFamily="34" charset="-79"/>
              </a:rPr>
              <a:t>אופרטור </a:t>
            </a:r>
            <a:r>
              <a:rPr lang="he-IL" sz="2400" b="1" dirty="0">
                <a:solidFill>
                  <a:srgbClr val="000000"/>
                </a:solidFill>
                <a:highlight>
                  <a:srgbClr val="FFFF00"/>
                </a:highlight>
                <a:latin typeface="David" panose="020E0502060401010101" pitchFamily="34" charset="-79"/>
              </a:rPr>
              <a:t>?</a:t>
            </a:r>
            <a:r>
              <a:rPr lang="he-IL" sz="2400" dirty="0">
                <a:solidFill>
                  <a:srgbClr val="000000"/>
                </a:solidFill>
                <a:latin typeface="David" panose="020E0502060401010101" pitchFamily="34" charset="-79"/>
              </a:rPr>
              <a:t> - לצורך </a:t>
            </a:r>
            <a:r>
              <a:rPr lang="he-IL" sz="2400" b="1" dirty="0">
                <a:solidFill>
                  <a:srgbClr val="000000"/>
                </a:solidFill>
                <a:latin typeface="David" panose="020E0502060401010101" pitchFamily="34" charset="-79"/>
              </a:rPr>
              <a:t>גישה בטוחה לשדות </a:t>
            </a:r>
            <a:r>
              <a:rPr lang="he-IL" sz="2400" dirty="0">
                <a:solidFill>
                  <a:srgbClr val="000000"/>
                </a:solidFill>
                <a:latin typeface="David" panose="020E0502060401010101" pitchFamily="34" charset="-79"/>
              </a:rPr>
              <a:t>של אובייקט שיכול להיות שהוא עצמו </a:t>
            </a:r>
            <a:r>
              <a:rPr lang="en-US" sz="2400" dirty="0">
                <a:solidFill>
                  <a:srgbClr val="000000"/>
                </a:solidFill>
                <a:latin typeface="David" panose="020E0502060401010101" pitchFamily="34" charset="-79"/>
              </a:rPr>
              <a:t>null </a:t>
            </a:r>
            <a:r>
              <a:rPr lang="he-IL" sz="2400" dirty="0">
                <a:solidFill>
                  <a:srgbClr val="000000"/>
                </a:solidFill>
                <a:latin typeface="David" panose="020E0502060401010101" pitchFamily="34" charset="-79"/>
              </a:rPr>
              <a:t>. אם </a:t>
            </a:r>
            <a:r>
              <a:rPr lang="he-IL" sz="2400" b="1" dirty="0">
                <a:solidFill>
                  <a:srgbClr val="000000"/>
                </a:solidFill>
                <a:latin typeface="David" panose="020E0502060401010101" pitchFamily="34" charset="-79"/>
              </a:rPr>
              <a:t>האובייקט</a:t>
            </a:r>
            <a:r>
              <a:rPr lang="he-IL" sz="2400" dirty="0">
                <a:solidFill>
                  <a:srgbClr val="000000"/>
                </a:solidFill>
                <a:latin typeface="David" panose="020E0502060401010101" pitchFamily="34" charset="-79"/>
              </a:rPr>
              <a:t> בעל ערך </a:t>
            </a:r>
            <a:r>
              <a:rPr lang="en-US" sz="2400" dirty="0">
                <a:solidFill>
                  <a:srgbClr val="000000"/>
                </a:solidFill>
                <a:latin typeface="David" panose="020E0502060401010101" pitchFamily="34" charset="-79"/>
              </a:rPr>
              <a:t>null </a:t>
            </a:r>
            <a:r>
              <a:rPr lang="he-IL" sz="2400" dirty="0">
                <a:solidFill>
                  <a:srgbClr val="000000"/>
                </a:solidFill>
                <a:latin typeface="David" panose="020E0502060401010101" pitchFamily="34" charset="-79"/>
              </a:rPr>
              <a:t> אז לא תהיה שגיאת ריצה אלא כל הביטוי כולו יחזיר </a:t>
            </a:r>
            <a:r>
              <a:rPr lang="en-US" sz="2400" dirty="0">
                <a:solidFill>
                  <a:srgbClr val="000000"/>
                </a:solidFill>
                <a:latin typeface="David" panose="020E0502060401010101" pitchFamily="34" charset="-79"/>
              </a:rPr>
              <a:t>null</a:t>
            </a:r>
            <a:r>
              <a:rPr lang="he-IL" sz="2400" dirty="0">
                <a:solidFill>
                  <a:srgbClr val="000000"/>
                </a:solidFill>
                <a:latin typeface="David" panose="020E0502060401010101" pitchFamily="34" charset="-79"/>
              </a:rPr>
              <a:t>.</a:t>
            </a:r>
            <a:endParaRPr lang="en-US" sz="3600" dirty="0"/>
          </a:p>
          <a:p>
            <a:pPr algn="just">
              <a:spcBef>
                <a:spcPts val="450"/>
              </a:spcBef>
            </a:pPr>
            <a:endParaRPr lang="en-US" sz="2400" b="1" dirty="0">
              <a:solidFill>
                <a:srgbClr val="000000"/>
              </a:solidFill>
              <a:latin typeface="David" panose="020E0502060401010101" pitchFamily="34" charset="-79"/>
            </a:endParaRPr>
          </a:p>
          <a:p>
            <a:pPr algn="just">
              <a:spcBef>
                <a:spcPts val="450"/>
              </a:spcBef>
            </a:pPr>
            <a:r>
              <a:rPr lang="he-IL" sz="2400" b="1" dirty="0">
                <a:solidFill>
                  <a:srgbClr val="000000"/>
                </a:solidFill>
                <a:latin typeface="David" panose="020E0502060401010101" pitchFamily="34" charset="-79"/>
              </a:rPr>
              <a:t>אופרטור </a:t>
            </a:r>
            <a:r>
              <a:rPr lang="he-IL" sz="2400" b="1" dirty="0">
                <a:solidFill>
                  <a:srgbClr val="000000"/>
                </a:solidFill>
                <a:highlight>
                  <a:srgbClr val="FFFF00"/>
                </a:highlight>
                <a:latin typeface="David" panose="020E0502060401010101" pitchFamily="34" charset="-79"/>
              </a:rPr>
              <a:t>!</a:t>
            </a:r>
            <a:r>
              <a:rPr lang="he-IL" sz="2400" dirty="0">
                <a:solidFill>
                  <a:srgbClr val="000000"/>
                </a:solidFill>
                <a:latin typeface="David" panose="020E0502060401010101" pitchFamily="34" charset="-79"/>
              </a:rPr>
              <a:t> - </a:t>
            </a:r>
            <a:r>
              <a:rPr 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David" panose="020E0502060401010101" pitchFamily="34" charset="-79"/>
              </a:rPr>
              <a:t>null forgiving operator</a:t>
            </a:r>
            <a:r>
              <a:rPr lang="en-US" sz="2400" dirty="0">
                <a:solidFill>
                  <a:srgbClr val="000000"/>
                </a:solidFill>
                <a:highlight>
                  <a:srgbClr val="FFFF00"/>
                </a:highlight>
                <a:latin typeface="David" panose="020E0502060401010101" pitchFamily="34" charset="-79"/>
              </a:rPr>
              <a:t> </a:t>
            </a:r>
            <a:r>
              <a:rPr lang="he-IL" sz="2400" dirty="0">
                <a:solidFill>
                  <a:srgbClr val="000000"/>
                </a:solidFill>
                <a:latin typeface="David" panose="020E0502060401010101" pitchFamily="34" charset="-79"/>
              </a:rPr>
              <a:t> - מעלים את כל האזהרות של הקומפיילר בנוגע ל </a:t>
            </a:r>
            <a:r>
              <a:rPr lang="en-US" sz="2400" dirty="0">
                <a:solidFill>
                  <a:srgbClr val="000000"/>
                </a:solidFill>
                <a:latin typeface="David" panose="020E0502060401010101" pitchFamily="34" charset="-79"/>
              </a:rPr>
              <a:t>nullable</a:t>
            </a:r>
            <a:r>
              <a:rPr lang="he-IL" sz="2400" dirty="0">
                <a:solidFill>
                  <a:srgbClr val="000000"/>
                </a:solidFill>
                <a:latin typeface="David" panose="020E0502060401010101" pitchFamily="34" charset="-79"/>
              </a:rPr>
              <a:t> - כשאנחנו בטוחים שלא תהיה שם שגיאת ריצה ולא תהיה גישה לערך שהוא </a:t>
            </a:r>
            <a:r>
              <a:rPr lang="en-US" sz="2400" dirty="0">
                <a:solidFill>
                  <a:srgbClr val="000000"/>
                </a:solidFill>
                <a:latin typeface="David" panose="020E0502060401010101" pitchFamily="34" charset="-79"/>
              </a:rPr>
              <a:t>null</a:t>
            </a:r>
            <a:r>
              <a:rPr lang="he-IL" sz="2400" dirty="0">
                <a:solidFill>
                  <a:srgbClr val="000000"/>
                </a:solidFill>
                <a:latin typeface="David" panose="020E0502060401010101" pitchFamily="34" charset="-79"/>
              </a:rPr>
              <a:t>.</a:t>
            </a:r>
            <a:endParaRPr lang="en-US" sz="3600" dirty="0"/>
          </a:p>
          <a:p>
            <a:pPr algn="just">
              <a:spcBef>
                <a:spcPts val="450"/>
              </a:spcBef>
            </a:pPr>
            <a:endParaRPr lang="he-IL" sz="2400" b="1" dirty="0">
              <a:solidFill>
                <a:srgbClr val="000000"/>
              </a:solidFill>
              <a:latin typeface="David" panose="020E0502060401010101" pitchFamily="34" charset="-79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87C7C-5FF4-C556-B260-C2EBEF327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9654E-5318-4238-B03D-55CEA01D4D35}" type="slidenum">
              <a:rPr lang="he-IL" smtClean="0"/>
              <a:t>65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81005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18BA3-0962-A7A5-D2D9-34073952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he-IL" sz="2800" dirty="0"/>
              <a:t>גישה בטוחה לערך של משתנה </a:t>
            </a:r>
            <a:r>
              <a:rPr lang="en-US" sz="2800" dirty="0"/>
              <a:t>Nullable&lt;T&gt;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7887103-63F5-0D5A-2BCF-4EF711D16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9722E-3D3D-0B8A-A5A1-BFCEC7A05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9654E-5318-4238-B03D-55CEA01D4D35}" type="slidenum">
              <a:rPr lang="he-IL" smtClean="0"/>
              <a:t>66</a:t>
            </a:fld>
            <a:endParaRPr lang="he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785B7E-FA12-1592-7FDA-CBE7C8FF82BA}"/>
              </a:ext>
            </a:extLst>
          </p:cNvPr>
          <p:cNvSpPr txBox="1"/>
          <p:nvPr/>
        </p:nvSpPr>
        <p:spPr>
          <a:xfrm>
            <a:off x="942107" y="2255329"/>
            <a:ext cx="4391891" cy="37856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rtl="0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b;</a:t>
            </a:r>
          </a:p>
          <a:p>
            <a:pPr algn="l" rtl="0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?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 rtl="0"/>
            <a:endParaRPr lang="en-US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algn="l" rtl="0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nb.HasValue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 rtl="0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b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nb.Value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 rtl="0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nb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== null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rtl="0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Exception(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"conversion fail"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 rtl="0"/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rtl="0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 rtl="0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b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nb.Value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 rtl="0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else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nb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== null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rtl="0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Exception(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"conversion fail"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 rtl="0"/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rtl="0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?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 rtl="0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 rtl="0"/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rtl="0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 rtl="0"/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i =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)ni; </a:t>
            </a:r>
            <a:r>
              <a:rPr lang="nn-NO" sz="1200" dirty="0">
                <a:solidFill>
                  <a:srgbClr val="008000"/>
                </a:solidFill>
                <a:latin typeface="Consolas" panose="020B0609020204030204" pitchFamily="49" charset="0"/>
              </a:rPr>
              <a:t>//or i = ni.Value;</a:t>
            </a:r>
            <a:endParaRPr lang="nn-NO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rtl="0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ni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== null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rtl="0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9B9EEA-5FC7-8A1E-4D1A-4573A6C01086}"/>
              </a:ext>
            </a:extLst>
          </p:cNvPr>
          <p:cNvSpPr txBox="1"/>
          <p:nvPr/>
        </p:nvSpPr>
        <p:spPr>
          <a:xfrm>
            <a:off x="765256" y="1764298"/>
            <a:ext cx="2590800" cy="30008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he-IL" sz="1350" b="1" dirty="0"/>
              <a:t>דרך א – פחות אלגנטית</a:t>
            </a:r>
            <a:endParaRPr lang="en-US" sz="1350" b="1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5B4F65CE-A51E-94DB-83C1-E0C83D780A4F}"/>
              </a:ext>
            </a:extLst>
          </p:cNvPr>
          <p:cNvSpPr/>
          <p:nvPr/>
        </p:nvSpPr>
        <p:spPr>
          <a:xfrm>
            <a:off x="4655075" y="4873403"/>
            <a:ext cx="491836" cy="768928"/>
          </a:xfrm>
          <a:prstGeom prst="rightBrace">
            <a:avLst>
              <a:gd name="adj1" fmla="val 8333"/>
              <a:gd name="adj2" fmla="val 51770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971766-32C6-FC64-7AAF-F2C2EF6ADE62}"/>
              </a:ext>
            </a:extLst>
          </p:cNvPr>
          <p:cNvSpPr txBox="1"/>
          <p:nvPr/>
        </p:nvSpPr>
        <p:spPr>
          <a:xfrm>
            <a:off x="5468184" y="5060671"/>
            <a:ext cx="1371600" cy="3000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ni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??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  <a:endParaRPr lang="en-US" sz="13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CC0B3-E149-0685-408B-FB85C1E6297A}"/>
              </a:ext>
            </a:extLst>
          </p:cNvPr>
          <p:cNvSpPr txBox="1"/>
          <p:nvPr/>
        </p:nvSpPr>
        <p:spPr>
          <a:xfrm>
            <a:off x="5229986" y="1647288"/>
            <a:ext cx="3539837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he-IL" sz="1350" b="1" dirty="0"/>
              <a:t>דרך ב – קוד שקול ואלגנטי יותר בעזרת אופרטור </a:t>
            </a:r>
            <a:r>
              <a:rPr lang="he-IL" sz="1350" b="1" dirty="0">
                <a:highlight>
                  <a:srgbClr val="00FFFF"/>
                </a:highlight>
              </a:rPr>
              <a:t>??</a:t>
            </a:r>
            <a:endParaRPr lang="en-US" sz="1350" b="1" dirty="0">
              <a:highlight>
                <a:srgbClr val="00FFFF"/>
              </a:highlight>
            </a:endParaRPr>
          </a:p>
          <a:p>
            <a:pPr algn="ctr"/>
            <a:r>
              <a:rPr lang="he-IL" sz="1350" b="1" dirty="0"/>
              <a:t>שנקרא:</a:t>
            </a:r>
          </a:p>
          <a:p>
            <a:pPr algn="ctr"/>
            <a:r>
              <a:rPr lang="en-US" sz="1350" b="1" dirty="0">
                <a:highlight>
                  <a:srgbClr val="00FFFF"/>
                </a:highlight>
              </a:rPr>
              <a:t>null coalescing operator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8F814E9-2B5F-C4EE-974C-CFF7FF245ECA}"/>
              </a:ext>
            </a:extLst>
          </p:cNvPr>
          <p:cNvSpPr/>
          <p:nvPr/>
        </p:nvSpPr>
        <p:spPr>
          <a:xfrm>
            <a:off x="4572000" y="2154817"/>
            <a:ext cx="657986" cy="2395617"/>
          </a:xfrm>
          <a:prstGeom prst="rightBrace">
            <a:avLst>
              <a:gd name="adj1" fmla="val 8333"/>
              <a:gd name="adj2" fmla="val 51770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40F0A1-9802-A5E7-535F-5741F46B301C}"/>
              </a:ext>
            </a:extLst>
          </p:cNvPr>
          <p:cNvSpPr txBox="1"/>
          <p:nvPr/>
        </p:nvSpPr>
        <p:spPr>
          <a:xfrm>
            <a:off x="5146911" y="3640324"/>
            <a:ext cx="3931632" cy="5078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rtl="0"/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b 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nb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??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Exception(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"conversion fail"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1028002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5E6EC5D-756D-ED1A-8D14-8790521DC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0"/>
            <a:br>
              <a:rPr lang="en-US" b="1" dirty="0">
                <a:effectLst/>
              </a:rPr>
            </a:br>
            <a:r>
              <a:rPr lang="en-US" b="1" dirty="0">
                <a:effectLst/>
              </a:rPr>
              <a:t>null coalescing operator </a:t>
            </a:r>
            <a:r>
              <a:rPr lang="he-IL" dirty="0"/>
              <a:t>(אופרטור לוגי </a:t>
            </a:r>
            <a:r>
              <a:rPr lang="he-IL" dirty="0">
                <a:highlight>
                  <a:srgbClr val="FFFF00"/>
                </a:highlight>
              </a:rPr>
              <a:t>??</a:t>
            </a:r>
            <a:r>
              <a:rPr lang="he-IL" dirty="0"/>
              <a:t>)</a:t>
            </a:r>
            <a:endParaRPr lang="en-US" b="1" dirty="0">
              <a:effectLst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B78327-6164-A165-1BC2-D9ECB984A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desc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??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800" dirty="0"/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desc2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??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NullReferenceException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();;</a:t>
            </a:r>
            <a:endParaRPr lang="en-US" sz="2800" dirty="0"/>
          </a:p>
          <a:p>
            <a:pPr marL="0" indent="0" algn="l" rtl="0">
              <a:spcBef>
                <a:spcPts val="0"/>
              </a:spcBef>
              <a:buNone/>
            </a:pP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 algn="l" rtl="0">
              <a:spcBef>
                <a:spcPts val="0"/>
              </a:spcBef>
              <a:buNone/>
            </a:pP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? a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800" dirty="0"/>
          </a:p>
          <a:p>
            <a:pPr marL="0" indent="0" algn="l" rtl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(a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??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-1); 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output: -1</a:t>
            </a:r>
          </a:p>
          <a:p>
            <a:pPr marL="0" indent="0" algn="l" rtl="0">
              <a:buNone/>
            </a:pPr>
            <a:endParaRPr lang="en-US" sz="18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? str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algn="l" rtl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(str ??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"0"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//x = 0</a:t>
            </a:r>
          </a:p>
          <a:p>
            <a:pPr marL="0" indent="0" algn="l" rtl="0">
              <a:buNone/>
            </a:pPr>
            <a:endParaRPr 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1455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5E6EC5D-756D-ED1A-8D14-8790521DC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>
                <a:effectLst/>
              </a:rPr>
            </a:br>
            <a:r>
              <a:rPr lang="en-US" b="1" dirty="0">
                <a:effectLst/>
              </a:rPr>
              <a:t>null coalescing operator (??)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4FF15CC-BDC8-ACF3-7A30-98FB7CCE7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he-IL" dirty="0"/>
              <a:t>האופרטור הלוגי ?? מסייע להמרה מטיפוס</a:t>
            </a:r>
            <a:r>
              <a:rPr lang="en-US" dirty="0"/>
              <a:t> </a:t>
            </a:r>
            <a:r>
              <a:rPr lang="he-IL" dirty="0"/>
              <a:t>ערך שהוא </a:t>
            </a:r>
            <a:r>
              <a:rPr lang="en-US" dirty="0"/>
              <a:t>nullable</a:t>
            </a:r>
            <a:r>
              <a:rPr lang="he-IL" dirty="0"/>
              <a:t> לטיפוס ערך רגיל. האופרטור משמש כ </a:t>
            </a:r>
            <a:r>
              <a:rPr lang="en-US" dirty="0"/>
              <a:t>or</a:t>
            </a:r>
            <a:r>
              <a:rPr lang="he-IL" dirty="0"/>
              <a:t>: </a:t>
            </a:r>
          </a:p>
          <a:p>
            <a:pPr marL="0" indent="0" algn="ctr">
              <a:buNone/>
            </a:pPr>
            <a:r>
              <a:rPr lang="he-IL" sz="2000" dirty="0"/>
              <a:t>(אם הערך הוא </a:t>
            </a:r>
            <a:r>
              <a:rPr lang="en-US" sz="2000" dirty="0"/>
              <a:t>(null</a:t>
            </a:r>
            <a:r>
              <a:rPr lang="he-IL" sz="2000" dirty="0"/>
              <a:t> </a:t>
            </a:r>
            <a:r>
              <a:rPr lang="he-IL" sz="2800" b="1" dirty="0">
                <a:solidFill>
                  <a:srgbClr val="FF0000"/>
                </a:solidFill>
              </a:rPr>
              <a:t>??</a:t>
            </a:r>
            <a:r>
              <a:rPr lang="he-IL" sz="2000" dirty="0"/>
              <a:t> (ערך לשימוש במקרה שיש ערך ממש)</a:t>
            </a:r>
          </a:p>
          <a:p>
            <a:pPr marL="0" indent="0" algn="ctr">
              <a:buNone/>
            </a:pPr>
            <a:endParaRPr lang="he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3A70A4-6332-F625-F8FD-6AB8CE96F2BA}"/>
              </a:ext>
            </a:extLst>
          </p:cNvPr>
          <p:cNvSpPr txBox="1"/>
          <p:nvPr/>
        </p:nvSpPr>
        <p:spPr>
          <a:xfrm>
            <a:off x="179512" y="3162952"/>
            <a:ext cx="3743891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exp = </a:t>
            </a:r>
            <a:r>
              <a:rPr lang="en-US" sz="2400" dirty="0" err="1"/>
              <a:t>expLeft</a:t>
            </a:r>
            <a:r>
              <a:rPr lang="en-US" sz="2400" dirty="0"/>
              <a:t> </a:t>
            </a:r>
            <a:r>
              <a:rPr lang="en-US" sz="2400" dirty="0">
                <a:highlight>
                  <a:srgbClr val="FFFF00"/>
                </a:highlight>
              </a:rPr>
              <a:t>??</a:t>
            </a:r>
            <a:r>
              <a:rPr lang="en-US" sz="2400" dirty="0"/>
              <a:t> </a:t>
            </a:r>
            <a:r>
              <a:rPr lang="en-US" sz="2400" dirty="0" err="1"/>
              <a:t>expRight</a:t>
            </a:r>
            <a:endParaRPr lang="en-US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7D97A4-34A3-11BE-E810-99D3855E2A13}"/>
              </a:ext>
            </a:extLst>
          </p:cNvPr>
          <p:cNvSpPr txBox="1"/>
          <p:nvPr/>
        </p:nvSpPr>
        <p:spPr>
          <a:xfrm>
            <a:off x="5421453" y="2996952"/>
            <a:ext cx="3178696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l" rtl="0"/>
            <a:r>
              <a:rPr lang="en-US" sz="1800" dirty="0"/>
              <a:t>if (</a:t>
            </a:r>
            <a:r>
              <a:rPr lang="en-US" sz="1800" dirty="0" err="1"/>
              <a:t>expL</a:t>
            </a:r>
            <a:r>
              <a:rPr lang="en-US" sz="1800" dirty="0"/>
              <a:t> != null)</a:t>
            </a:r>
          </a:p>
          <a:p>
            <a:pPr algn="l" rtl="0"/>
            <a:r>
              <a:rPr lang="en-US" sz="1800" dirty="0"/>
              <a:t>	exp = </a:t>
            </a:r>
            <a:r>
              <a:rPr lang="en-US" sz="1800" dirty="0" err="1"/>
              <a:t>expLeft</a:t>
            </a:r>
            <a:r>
              <a:rPr lang="en-US" sz="1800" dirty="0"/>
              <a:t>;</a:t>
            </a:r>
          </a:p>
          <a:p>
            <a:pPr algn="l" rtl="0"/>
            <a:r>
              <a:rPr lang="en-US" sz="1800" dirty="0"/>
              <a:t>else</a:t>
            </a:r>
          </a:p>
          <a:p>
            <a:pPr algn="l" rtl="0"/>
            <a:r>
              <a:rPr lang="en-US" sz="1800" dirty="0"/>
              <a:t>	exp = </a:t>
            </a:r>
            <a:r>
              <a:rPr lang="en-US" sz="1800" dirty="0" err="1"/>
              <a:t>expRight</a:t>
            </a: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EAB88-F4E2-2145-7328-64565066DBCA}"/>
              </a:ext>
            </a:extLst>
          </p:cNvPr>
          <p:cNvSpPr txBox="1"/>
          <p:nvPr/>
        </p:nvSpPr>
        <p:spPr>
          <a:xfrm>
            <a:off x="4162375" y="3198167"/>
            <a:ext cx="1067359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2400" dirty="0"/>
              <a:t>&lt;=&gt;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32DA25CC-0D3A-07BD-A6E9-439DB42D3080}"/>
              </a:ext>
            </a:extLst>
          </p:cNvPr>
          <p:cNvSpPr txBox="1"/>
          <p:nvPr/>
        </p:nvSpPr>
        <p:spPr>
          <a:xfrm>
            <a:off x="363116" y="4082656"/>
            <a:ext cx="7427168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Price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product?.Price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?? 0;</a:t>
            </a:r>
          </a:p>
          <a:p>
            <a:pPr algn="r"/>
            <a:r>
              <a:rPr lang="he-IL" sz="1600" dirty="0">
                <a:solidFill>
                  <a:srgbClr val="00B050"/>
                </a:solidFill>
                <a:latin typeface="Consolas" panose="020B0609020204030204" pitchFamily="49" charset="0"/>
              </a:rPr>
              <a:t>כאן יש השמה משדה של עצם שהוא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nullable</a:t>
            </a:r>
            <a:r>
              <a:rPr lang="he-IL" sz="1600" dirty="0">
                <a:solidFill>
                  <a:srgbClr val="00B050"/>
                </a:solidFill>
                <a:latin typeface="Consolas" panose="020B0609020204030204" pitchFamily="49" charset="0"/>
              </a:rPr>
              <a:t> לעצם שהוא לא כזה //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algn="l" rtl="0"/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rtl="0"/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cart.TotalPrice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algn="l" rt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cart.Items?.Sum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(c =&gt;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c.Price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c.Amount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?? 0;</a:t>
            </a:r>
            <a:endParaRPr lang="he-I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r"/>
            <a:r>
              <a:rPr lang="he-IL" sz="1600" dirty="0">
                <a:solidFill>
                  <a:srgbClr val="00B050"/>
                </a:solidFill>
                <a:latin typeface="Consolas" panose="020B0609020204030204" pitchFamily="49" charset="0"/>
              </a:rPr>
              <a:t>פה יש שימוש בפונקציה של רשימה, שמחזירה סכום //</a:t>
            </a:r>
          </a:p>
          <a:p>
            <a:pPr algn="r"/>
            <a:r>
              <a:rPr lang="he-IL" sz="1600" dirty="0">
                <a:solidFill>
                  <a:srgbClr val="00B050"/>
                </a:solidFill>
                <a:latin typeface="Consolas" panose="020B0609020204030204" pitchFamily="49" charset="0"/>
              </a:rPr>
              <a:t>הפונקציה מקבלת בסוגריים מה היא צריכה לאסוף מכל איבר ברשימה //</a:t>
            </a:r>
          </a:p>
          <a:p>
            <a:pPr algn="r"/>
            <a:endParaRPr lang="he-I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rtl="0"/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x?.Id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?? </a:t>
            </a:r>
            <a:r>
              <a:rPr lang="en-US" sz="16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Exception(</a:t>
            </a:r>
            <a:r>
              <a:rPr lang="en-US" sz="16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"not found"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r"/>
            <a:r>
              <a:rPr lang="he-IL" sz="1600" dirty="0">
                <a:solidFill>
                  <a:srgbClr val="00B050"/>
                </a:solidFill>
                <a:latin typeface="Consolas" panose="020B0609020204030204" pitchFamily="49" charset="0"/>
              </a:rPr>
              <a:t>החל מגרסה 9 מותר לזרוק חריגה במקום להציב ערך בביטוי //</a:t>
            </a:r>
            <a:endParaRPr lang="he-IL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5300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70A-73C9-E76A-1E09-1872CD77E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! (null-forgiving) operator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592F7-4C49-60A4-CE56-88DAA634B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endParaRPr lang="en-US" sz="14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pPr marL="0" indent="0" algn="l" rtl="0">
              <a:buNone/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desc1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Console.ReadLine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 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//warning. since </a:t>
            </a:r>
            <a:r>
              <a:rPr lang="en-US" sz="1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Console.ReadLine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() return string?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 algn="l" rtl="0">
              <a:buNone/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desc2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Console.ReadLine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!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//ignore nullable warning</a:t>
            </a:r>
          </a:p>
          <a:p>
            <a:pPr marL="0" indent="0" algn="l" rtl="0">
              <a:buNone/>
            </a:pPr>
            <a:endParaRPr lang="en-US" sz="1400" dirty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pPr marL="0" indent="0" algn="l" rtl="0">
              <a:buNone/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record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Student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 algn="l" rtl="0">
              <a:buNone/>
            </a:pP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 algn="l" rtl="0">
              <a:buNone/>
            </a:pP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Id {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pPr marL="0" indent="0" algn="l" rtl="0">
              <a:buNone/>
            </a:pP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? Grade {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pPr marL="0" indent="0" algn="l" rtl="0">
              <a:buNone/>
            </a:pP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 algn="l" rtl="0">
              <a:buNone/>
            </a:pP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 algn="l" rtl="0">
              <a:buNone/>
            </a:pP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Student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?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ns4 =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 algn="l" rtl="0">
              <a:buNone/>
            </a:pP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(ns4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!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.Id); 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en-US" sz="1400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ignore WARNING. 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Will cause </a:t>
            </a:r>
            <a:r>
              <a:rPr lang="en-US" sz="1400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run time error!! 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ns3 is null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 algn="l" rtl="0">
              <a:buNone/>
            </a:pP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(ns4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?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.Id); 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//ok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90DF7-2055-31BC-DFAE-5E337F76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9654E-5318-4238-B03D-55CEA01D4D35}" type="slidenum">
              <a:rPr lang="he-IL" smtClean="0"/>
              <a:t>69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35694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כך זה נראה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7343538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אליפסה 4"/>
          <p:cNvSpPr/>
          <p:nvPr/>
        </p:nvSpPr>
        <p:spPr>
          <a:xfrm>
            <a:off x="1259632" y="5013176"/>
            <a:ext cx="410445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5190244"/>
            <a:ext cx="1226635" cy="1728192"/>
          </a:xfrm>
          <a:prstGeom prst="rect">
            <a:avLst/>
          </a:prstGeom>
        </p:spPr>
      </p:pic>
      <p:sp>
        <p:nvSpPr>
          <p:cNvPr id="7" name="הסבר מלבני מעוגל 17"/>
          <p:cNvSpPr/>
          <p:nvPr/>
        </p:nvSpPr>
        <p:spPr bwMode="auto">
          <a:xfrm flipH="1">
            <a:off x="3557626" y="1545002"/>
            <a:ext cx="4608513" cy="1739982"/>
          </a:xfrm>
          <a:prstGeom prst="wedgeRoundRectCallout">
            <a:avLst>
              <a:gd name="adj1" fmla="val -47006"/>
              <a:gd name="adj2" fmla="val 179061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e-IL" sz="2400" dirty="0">
                <a:latin typeface="+mj-lt"/>
              </a:rPr>
              <a:t>המתודה הווירטואלית השימושית ביותר היא </a:t>
            </a:r>
            <a:r>
              <a:rPr lang="en-US" sz="2400" dirty="0" err="1">
                <a:latin typeface="+mj-lt"/>
              </a:rPr>
              <a:t>ToString</a:t>
            </a:r>
            <a:r>
              <a:rPr lang="he-IL" sz="2400" dirty="0">
                <a:latin typeface="+mj-lt"/>
              </a:rPr>
              <a:t>. במידה ורוצים הדפסה משמעותית למחלקה, יש להעמיסה. </a:t>
            </a:r>
          </a:p>
        </p:txBody>
      </p:sp>
      <p:sp>
        <p:nvSpPr>
          <p:cNvPr id="8" name="הסבר מלבני מעוגל 17">
            <a:extLst>
              <a:ext uri="{FF2B5EF4-FFF2-40B4-BE49-F238E27FC236}">
                <a16:creationId xmlns:a16="http://schemas.microsoft.com/office/drawing/2014/main" id="{85A36702-A2ED-4E69-AE6E-D9C3955504EE}"/>
              </a:ext>
            </a:extLst>
          </p:cNvPr>
          <p:cNvSpPr/>
          <p:nvPr/>
        </p:nvSpPr>
        <p:spPr bwMode="auto">
          <a:xfrm rot="10800000" flipV="1">
            <a:off x="3833798" y="5689112"/>
            <a:ext cx="2663869" cy="1004392"/>
          </a:xfrm>
          <a:prstGeom prst="wedgeRoundRectCallout">
            <a:avLst>
              <a:gd name="adj1" fmla="val 80927"/>
              <a:gd name="adj2" fmla="val 8558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he-IL" sz="1600" b="1" dirty="0"/>
              <a:t>בשלב זה רק נערוך היכרות ראשונית עם המחלקה.</a:t>
            </a:r>
          </a:p>
          <a:p>
            <a:pPr algn="ctr"/>
            <a:r>
              <a:rPr lang="he-IL" sz="1600" b="1" dirty="0"/>
              <a:t>בשיעור הבא נרחיב יותר.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02253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15E7-8AD0-7D70-9415-32D42775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he-IL" dirty="0"/>
              <a:t>גישה לשדות של אובייקט שהוא</a:t>
            </a:r>
            <a:r>
              <a:rPr lang="en-US" dirty="0"/>
              <a:t> </a:t>
            </a:r>
            <a:r>
              <a:rPr lang="he-IL" dirty="0"/>
              <a:t>עצמו </a:t>
            </a:r>
            <a:r>
              <a:rPr lang="en-US" dirty="0"/>
              <a:t>Nullable</a:t>
            </a:r>
          </a:p>
        </p:txBody>
      </p:sp>
      <p:sp>
        <p:nvSpPr>
          <p:cNvPr id="5" name="מציין מיקום תוכן 4">
            <a:extLst>
              <a:ext uri="{FF2B5EF4-FFF2-40B4-BE49-F238E27FC236}">
                <a16:creationId xmlns:a16="http://schemas.microsoft.com/office/drawing/2014/main" id="{BBF581F8-6D3B-75D7-1742-061F97014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D0B90-1C4B-1B2B-B387-2786E7078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9654E-5318-4238-B03D-55CEA01D4D35}" type="slidenum">
              <a:rPr lang="he-IL" smtClean="0"/>
              <a:t>70</a:t>
            </a:fld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C4E526-A015-20B4-3F02-CFE5B4902D7F}"/>
              </a:ext>
            </a:extLst>
          </p:cNvPr>
          <p:cNvSpPr txBox="1"/>
          <p:nvPr/>
        </p:nvSpPr>
        <p:spPr>
          <a:xfrm>
            <a:off x="0" y="1772816"/>
            <a:ext cx="5387528" cy="429348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rtl="0"/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2B91AF"/>
                </a:solidFill>
                <a:latin typeface="Consolas" panose="020B0609020204030204" pitchFamily="49" charset="0"/>
              </a:rPr>
              <a:t>Program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rtl="0"/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 rtl="0"/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 rtl="0"/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{</a:t>
            </a:r>
          </a:p>
          <a:p>
            <a:pPr algn="l" rtl="0"/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rtl="0"/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05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Student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s1 =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Student() { Id = 11, Grade = 88 };</a:t>
            </a:r>
          </a:p>
          <a:p>
            <a:pPr algn="l" rtl="0"/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05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Student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s2 =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Student() { Id = 22 }; 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//Grade is null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rtl="0"/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rtl="0"/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s1.Id = 110;</a:t>
            </a:r>
          </a:p>
          <a:p>
            <a:pPr algn="l" rtl="0"/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s1.Grade =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 rtl="0"/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rtl="0"/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s2.Id = 220;</a:t>
            </a:r>
          </a:p>
          <a:p>
            <a:pPr algn="l" rtl="0"/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s2.Grade = 44;</a:t>
            </a:r>
          </a:p>
          <a:p>
            <a:pPr algn="l" rtl="0"/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rtl="0"/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avg1 = ( (s1.Grade </a:t>
            </a:r>
            <a:r>
              <a:rPr lang="en-US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??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0) + (s2.Grade </a:t>
            </a:r>
            <a:r>
              <a:rPr lang="en-US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??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0) ) / 2;</a:t>
            </a:r>
          </a:p>
          <a:p>
            <a:pPr algn="l" rtl="0"/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rtl="0"/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05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Student</a:t>
            </a:r>
            <a:r>
              <a:rPr lang="en-US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?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ns1 =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Student() { Id = 111, Grade = 100 };</a:t>
            </a:r>
          </a:p>
          <a:p>
            <a:pPr algn="l" rtl="0"/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05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Student</a:t>
            </a:r>
            <a:r>
              <a:rPr lang="en-US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?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ns2 =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Student() { Id = 222 };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//Grade is null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rtl="0"/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05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Student</a:t>
            </a:r>
            <a:r>
              <a:rPr lang="en-US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?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ns3 =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 rtl="0"/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rtl="0"/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(ns1</a:t>
            </a:r>
            <a:r>
              <a:rPr lang="en-US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?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.Id);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</a:rPr>
              <a:t>//ns1.Value.Id!!!! Run time can be</a:t>
            </a:r>
          </a:p>
          <a:p>
            <a:pPr algn="l" rtl="0"/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sv-SE" sz="105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sv-SE" sz="1050" dirty="0">
                <a:solidFill>
                  <a:srgbClr val="000000"/>
                </a:solidFill>
                <a:latin typeface="Consolas" panose="020B0609020204030204" pitchFamily="49" charset="0"/>
              </a:rPr>
              <a:t> avg2 = ( (ns1</a:t>
            </a:r>
            <a:r>
              <a:rPr lang="sv-SE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?</a:t>
            </a:r>
            <a:r>
              <a:rPr lang="sv-SE" sz="1050" dirty="0">
                <a:solidFill>
                  <a:srgbClr val="000000"/>
                </a:solidFill>
                <a:latin typeface="Consolas" panose="020B0609020204030204" pitchFamily="49" charset="0"/>
              </a:rPr>
              <a:t>.Grade ?? 0) + (ns2</a:t>
            </a:r>
            <a:r>
              <a:rPr lang="sv-SE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?</a:t>
            </a:r>
            <a:r>
              <a:rPr lang="sv-SE" sz="1050" dirty="0">
                <a:solidFill>
                  <a:srgbClr val="000000"/>
                </a:solidFill>
                <a:latin typeface="Consolas" panose="020B0609020204030204" pitchFamily="49" charset="0"/>
              </a:rPr>
              <a:t>.Grade </a:t>
            </a:r>
            <a:r>
              <a:rPr lang="sv-SE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??</a:t>
            </a:r>
            <a:r>
              <a:rPr lang="sv-SE" sz="1050" dirty="0">
                <a:solidFill>
                  <a:srgbClr val="000000"/>
                </a:solidFill>
                <a:latin typeface="Consolas" panose="020B0609020204030204" pitchFamily="49" charset="0"/>
              </a:rPr>
              <a:t> 0) ) / 2;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rtl="0"/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rtl="0"/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ns1</a:t>
            </a:r>
            <a:r>
              <a:rPr lang="en-US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?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.Id = 5;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</a:rPr>
              <a:t>//compilation error!!! ns1 is immutable!!!</a:t>
            </a:r>
          </a:p>
          <a:p>
            <a:pPr algn="l" rtl="0"/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pPr algn="l" rtl="0"/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7C70F-DF92-223E-BE64-95F03FD7EFF1}"/>
              </a:ext>
            </a:extLst>
          </p:cNvPr>
          <p:cNvSpPr txBox="1"/>
          <p:nvPr/>
        </p:nvSpPr>
        <p:spPr>
          <a:xfrm>
            <a:off x="5642734" y="1844824"/>
            <a:ext cx="3219819" cy="9002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rtl="0"/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struct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2B91AF"/>
                </a:solidFill>
                <a:latin typeface="Consolas" panose="020B0609020204030204" pitchFamily="49" charset="0"/>
              </a:rPr>
              <a:t>Student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rtl="0"/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 rtl="0"/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algn="l" rtl="0"/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?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Grade {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algn="l" rtl="0"/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688499-4DD8-EA77-C572-0B2F4DD87641}"/>
              </a:ext>
            </a:extLst>
          </p:cNvPr>
          <p:cNvSpPr txBox="1"/>
          <p:nvPr/>
        </p:nvSpPr>
        <p:spPr>
          <a:xfrm>
            <a:off x="5724128" y="3126854"/>
            <a:ext cx="3219819" cy="30008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rtl="1"/>
            <a:r>
              <a:rPr lang="he-IL" sz="1350" b="1" dirty="0"/>
              <a:t>שימו לב להבדלים בין הגדרת אובייקט מטיפוס </a:t>
            </a:r>
            <a:r>
              <a:rPr lang="en-US" sz="1350" b="1" dirty="0"/>
              <a:t>Student</a:t>
            </a:r>
            <a:r>
              <a:rPr lang="he-IL" sz="1350" b="1" dirty="0"/>
              <a:t> רגיל לבין הגדרת אובייקט מטיפוס </a:t>
            </a:r>
            <a:r>
              <a:rPr lang="en-US" sz="1350" b="1" dirty="0"/>
              <a:t>Student?</a:t>
            </a:r>
            <a:endParaRPr lang="he-IL" sz="1350" b="1" dirty="0"/>
          </a:p>
          <a:p>
            <a:pPr algn="r" rtl="1"/>
            <a:endParaRPr lang="he-IL" sz="1350" dirty="0"/>
          </a:p>
          <a:p>
            <a:pPr algn="r" rtl="1"/>
            <a:r>
              <a:rPr lang="he-IL" sz="1350" b="1" dirty="0"/>
              <a:t>כשמגדירים אובייקט מטיפוס </a:t>
            </a:r>
            <a:r>
              <a:rPr lang="en-US" sz="1350" b="1" dirty="0"/>
              <a:t>Student?</a:t>
            </a:r>
            <a:r>
              <a:rPr lang="he-IL" sz="1350" b="1" dirty="0"/>
              <a:t>:</a:t>
            </a:r>
          </a:p>
          <a:p>
            <a:pPr algn="r" rtl="1"/>
            <a:endParaRPr lang="he-IL" sz="1350" b="1" dirty="0"/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he-IL" sz="1200" dirty="0"/>
              <a:t>גישה לשדות של האובייקט צריכה לעבור דרך אופרטור </a:t>
            </a:r>
            <a:r>
              <a:rPr lang="he-IL" sz="1200" b="1" dirty="0">
                <a:highlight>
                  <a:srgbClr val="FFFF00"/>
                </a:highlight>
              </a:rPr>
              <a:t>?</a:t>
            </a:r>
            <a:r>
              <a:rPr lang="he-IL" sz="1200" dirty="0"/>
              <a:t> שמחלץ את ה</a:t>
            </a:r>
            <a:r>
              <a:rPr lang="en-US" sz="1200" dirty="0"/>
              <a:t>T</a:t>
            </a:r>
            <a:r>
              <a:rPr lang="he-IL" sz="1200" dirty="0"/>
              <a:t> שבתוך ה  </a:t>
            </a:r>
            <a:r>
              <a:rPr lang="en-US" sz="1200" dirty="0"/>
              <a:t>Nullable&lt;T&gt;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he-IL" sz="1200" dirty="0"/>
              <a:t>גישה לשדות של האובייקט היא </a:t>
            </a:r>
            <a:r>
              <a:rPr lang="he-IL" sz="1200" b="1" dirty="0"/>
              <a:t>לקריאה</a:t>
            </a:r>
            <a:r>
              <a:rPr lang="he-IL" sz="1200" dirty="0"/>
              <a:t> </a:t>
            </a:r>
            <a:r>
              <a:rPr lang="he-IL" sz="1200" b="1" dirty="0"/>
              <a:t>בלבד</a:t>
            </a:r>
            <a:r>
              <a:rPr lang="he-IL" sz="1200" dirty="0"/>
              <a:t> ואי אפשר לעדכנן (חוץ מאשר בזמן אתחול האובייקט)</a:t>
            </a:r>
          </a:p>
          <a:p>
            <a:pPr marL="557213" lvl="1" indent="-214313">
              <a:buFont typeface="Wingdings" panose="05000000000000000000" pitchFamily="2" charset="2"/>
              <a:buChar char="v"/>
            </a:pPr>
            <a:r>
              <a:rPr lang="he-IL" sz="1200" dirty="0"/>
              <a:t>זה יכול להוות יתרון כשהמטרה שלנו להגן על האובייקט ולוודא שאינו בר שינוי </a:t>
            </a:r>
            <a:r>
              <a:rPr lang="en-US" sz="1200" dirty="0"/>
              <a:t>(immutable)</a:t>
            </a:r>
          </a:p>
        </p:txBody>
      </p:sp>
    </p:spTree>
    <p:extLst>
      <p:ext uri="{BB962C8B-B14F-4D97-AF65-F5344CB8AC3E}">
        <p14:creationId xmlns:p14="http://schemas.microsoft.com/office/powerpoint/2010/main" val="1369863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9BFB4DF-261F-0372-7EFC-3763FEACB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496" y="1798401"/>
            <a:ext cx="4366504" cy="3502807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List&lt;</a:t>
            </a:r>
            <a:r>
              <a:rPr lang="en-US" sz="110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Person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&gt; list1 =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List&lt;Person&gt;();</a:t>
            </a:r>
          </a:p>
          <a:p>
            <a:pPr marL="0" indent="0" algn="l" rtl="0"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list1.Add(p);</a:t>
            </a:r>
          </a:p>
          <a:p>
            <a:pPr marL="0" indent="0" algn="l" rtl="0">
              <a:buNone/>
            </a:pP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//Get from List of Persons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Person p1;</a:t>
            </a:r>
          </a:p>
          <a:p>
            <a:pPr marL="0" indent="0" algn="l" rtl="0"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(list1.Exists(x =&gt;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x.Id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== 123))</a:t>
            </a:r>
          </a:p>
          <a:p>
            <a:pPr marL="0" indent="0" algn="l" rtl="0"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p1 = list1.</a:t>
            </a:r>
            <a:r>
              <a:rPr lang="en-US" sz="11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Find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x.Id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== 123);</a:t>
            </a:r>
          </a:p>
          <a:p>
            <a:pPr marL="0" indent="0" algn="l" rtl="0"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Exception(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"not found"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 algn="l" rtl="0">
              <a:buNone/>
            </a:pP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//Delete from List of Persons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( list1.RemoveAll(x =&gt;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x.Id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== 123) == 0)</a:t>
            </a:r>
          </a:p>
          <a:p>
            <a:pPr marL="0" indent="0" algn="l" rtl="0"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Exception(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"can't remove a non-existing person"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BC27289-89C8-F745-BBB0-F58B19C5FE68}"/>
              </a:ext>
            </a:extLst>
          </p:cNvPr>
          <p:cNvSpPr txBox="1"/>
          <p:nvPr/>
        </p:nvSpPr>
        <p:spPr>
          <a:xfrm>
            <a:off x="205496" y="356444"/>
            <a:ext cx="3862448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rtl="0"/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>
                <a:solidFill>
                  <a:srgbClr val="2B91AF"/>
                </a:solidFill>
                <a:latin typeface="Consolas" panose="020B0609020204030204" pitchFamily="49" charset="0"/>
              </a:rPr>
              <a:t>Gender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{ male, female};</a:t>
            </a:r>
            <a:endParaRPr lang="en-US" sz="27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 rtl="0"/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struct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  <a:endParaRPr lang="en-US" sz="27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 rtl="0"/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27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 rtl="0"/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Id { 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US" sz="27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 rtl="0"/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{ 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US" sz="27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 rtl="0"/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Gender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PersonGender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{ 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US" sz="27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 rtl="0"/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Married { 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US" sz="27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 rtl="0"/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7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DCAF406-E843-E9D5-816B-C52201BA1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202" y="1077247"/>
            <a:ext cx="5460865" cy="721154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הגדרת רשימה</a:t>
            </a:r>
            <a:br>
              <a:rPr lang="he-IL" dirty="0"/>
            </a:br>
            <a:r>
              <a:rPr lang="he-IL" dirty="0"/>
              <a:t>של אובייקטים שהם </a:t>
            </a:r>
            <a:r>
              <a:rPr lang="en-US" dirty="0"/>
              <a:t>nullable</a:t>
            </a:r>
            <a:endParaRPr lang="he-IL" dirty="0"/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85101409-AAF8-593E-A94E-398020898809}"/>
              </a:ext>
            </a:extLst>
          </p:cNvPr>
          <p:cNvSpPr txBox="1">
            <a:spLocks/>
          </p:cNvSpPr>
          <p:nvPr/>
        </p:nvSpPr>
        <p:spPr>
          <a:xfrm>
            <a:off x="4943065" y="1999042"/>
            <a:ext cx="4137904" cy="330216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>
            <a:noAutofit/>
          </a:bodyPr>
          <a:lstStyle>
            <a:lvl1pPr marL="274320" indent="-274320" algn="r" rtl="1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21208" indent="-228600" algn="r" rtl="1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58952" indent="-228600" algn="r" rtl="1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228600" algn="r" rtl="1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228600" algn="r" rtl="1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472184" indent="-182880" algn="r" rtl="1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673352" indent="-182880" algn="r" rtl="1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847088" indent="-182880" algn="r" rtl="1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057400" indent="-182880" algn="r" rtl="1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l" rtl="0"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List&lt;</a:t>
            </a:r>
            <a:r>
              <a:rPr lang="en-US" sz="105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Person</a:t>
            </a:r>
            <a:r>
              <a:rPr lang="en-US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?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&gt; list2 =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List&lt;Person?&gt;();</a:t>
            </a:r>
          </a:p>
          <a:p>
            <a:pPr marL="0" indent="0" algn="l" rtl="0"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list2.Add(p);</a:t>
            </a:r>
          </a:p>
          <a:p>
            <a:pPr marL="0" indent="0" algn="l" rtl="0">
              <a:buNone/>
            </a:pP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//Get from List of Nullable Persons - with ?? operator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Person p3 = list2.</a:t>
            </a:r>
            <a:r>
              <a:rPr lang="en-US" sz="105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Find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?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.Id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== 123) </a:t>
            </a:r>
            <a:r>
              <a:rPr lang="en-US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??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 algn="l" rtl="0"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Exception(</a:t>
            </a:r>
            <a:r>
              <a:rPr lang="en-US" sz="1050" dirty="0">
                <a:solidFill>
                  <a:srgbClr val="A31515"/>
                </a:solidFill>
                <a:latin typeface="Consolas" panose="020B0609020204030204" pitchFamily="49" charset="0"/>
              </a:rPr>
              <a:t>"person not found"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 algn="l" rtl="0">
              <a:buNone/>
            </a:pP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 rtl="0">
              <a:buNone/>
            </a:pPr>
            <a:endParaRPr lang="en-US" sz="105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//Delete from List of Nullable Persons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(list2.RemoveAll(x =&gt;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?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.Id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== 123) == 0)</a:t>
            </a:r>
          </a:p>
          <a:p>
            <a:pPr marL="0" indent="0" algn="l" rtl="0"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Exception(</a:t>
            </a:r>
            <a:r>
              <a:rPr lang="en-US" sz="1050" dirty="0">
                <a:solidFill>
                  <a:srgbClr val="A31515"/>
                </a:solidFill>
                <a:latin typeface="Consolas" panose="020B0609020204030204" pitchFamily="49" charset="0"/>
              </a:rPr>
              <a:t>"can't remove a non-existing person"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he-IL" sz="700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3E186E52-A0D1-B702-4CC7-DDBC1A87A799}"/>
              </a:ext>
            </a:extLst>
          </p:cNvPr>
          <p:cNvSpPr/>
          <p:nvPr/>
        </p:nvSpPr>
        <p:spPr>
          <a:xfrm>
            <a:off x="3145106" y="3276849"/>
            <a:ext cx="491836" cy="768928"/>
          </a:xfrm>
          <a:prstGeom prst="rightBrace">
            <a:avLst>
              <a:gd name="adj1" fmla="val 8333"/>
              <a:gd name="adj2" fmla="val 51770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6860B8-41F6-14BA-EE65-A28708CBE3EF}"/>
              </a:ext>
            </a:extLst>
          </p:cNvPr>
          <p:cNvSpPr txBox="1"/>
          <p:nvPr/>
        </p:nvSpPr>
        <p:spPr>
          <a:xfrm>
            <a:off x="3516590" y="2477275"/>
            <a:ext cx="837515" cy="1015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rtl="1"/>
            <a:r>
              <a:rPr lang="he-IL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שימו לב להבדלים בשימוש במתודה </a:t>
            </a:r>
            <a:r>
              <a:rPr lang="en-US" sz="1200" b="1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Find</a:t>
            </a:r>
            <a:endParaRPr lang="he-IL" sz="1200" b="1" dirty="0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D9332678-2872-850F-ADEC-1B015448F7C2}"/>
              </a:ext>
            </a:extLst>
          </p:cNvPr>
          <p:cNvSpPr/>
          <p:nvPr/>
        </p:nvSpPr>
        <p:spPr>
          <a:xfrm rot="10800000">
            <a:off x="4510331" y="2985107"/>
            <a:ext cx="432733" cy="659916"/>
          </a:xfrm>
          <a:prstGeom prst="rightBrace">
            <a:avLst>
              <a:gd name="adj1" fmla="val 8333"/>
              <a:gd name="adj2" fmla="val 53440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182894-0EF0-E648-B04A-3FAC678E04F3}"/>
              </a:ext>
            </a:extLst>
          </p:cNvPr>
          <p:cNvSpPr txBox="1"/>
          <p:nvPr/>
        </p:nvSpPr>
        <p:spPr>
          <a:xfrm>
            <a:off x="179512" y="5501849"/>
            <a:ext cx="8703167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685800">
              <a:defRPr/>
            </a:pPr>
            <a:r>
              <a:rPr lang="he-IL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המתודה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Find</a:t>
            </a:r>
            <a:r>
              <a:rPr lang="he-IL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כשהיא </a:t>
            </a:r>
            <a:r>
              <a:rPr lang="he-IL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לא</a:t>
            </a:r>
            <a:r>
              <a:rPr lang="he-IL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מוצאת אובייקט אז: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he-IL" sz="1200" dirty="0"/>
              <a:t>במקרה של רשימה של </a:t>
            </a:r>
            <a:r>
              <a:rPr lang="en-US" sz="1200" dirty="0"/>
              <a:t>Person</a:t>
            </a:r>
            <a:r>
              <a:rPr lang="he-IL" sz="1200" dirty="0"/>
              <a:t> היא תחזיר </a:t>
            </a:r>
            <a:r>
              <a:rPr lang="en-US" sz="1200" dirty="0"/>
              <a:t>struct</a:t>
            </a:r>
            <a:r>
              <a:rPr lang="he-IL" sz="1200" dirty="0"/>
              <a:t> ריק עם שדות מלאים בערכי ברירת מחדל ולכן יהיה קשה לוודא שמצאה או לא מצאה.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he-IL" sz="1200" dirty="0"/>
              <a:t>זאת הסיבה שאנחנו מפעילים אותה רק אחרי שבודקים עם </a:t>
            </a:r>
            <a:r>
              <a:rPr lang="en-US" sz="1200" dirty="0"/>
              <a:t>Exists</a:t>
            </a:r>
            <a:r>
              <a:rPr lang="he-IL" sz="1200" dirty="0"/>
              <a:t>.</a:t>
            </a:r>
            <a:endParaRPr lang="en-US" sz="12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he-IL" sz="1200" dirty="0"/>
              <a:t>במקרה של רשימה של </a:t>
            </a:r>
            <a:r>
              <a:rPr lang="en-US" sz="1200" dirty="0"/>
              <a:t>Person?</a:t>
            </a:r>
            <a:r>
              <a:rPr lang="he-IL" sz="1200" dirty="0"/>
              <a:t> היא תחזיר </a:t>
            </a:r>
            <a:r>
              <a:rPr lang="en-US" sz="1200" dirty="0"/>
              <a:t>null</a:t>
            </a:r>
            <a:r>
              <a:rPr lang="he-IL" sz="1200" dirty="0"/>
              <a:t>. וזה קל לדעת אם מצאה או לא. הקוד קצר ואלגנטי.</a:t>
            </a:r>
          </a:p>
          <a:p>
            <a:pPr algn="r" rtl="1"/>
            <a:endParaRPr lang="he-IL" sz="1200" dirty="0"/>
          </a:p>
          <a:p>
            <a:pPr algn="r" rtl="1"/>
            <a:r>
              <a:rPr lang="he-IL" sz="1200" b="1" dirty="0"/>
              <a:t>וכמוה יש עוד מתודות רבות של מחלקת </a:t>
            </a:r>
            <a:r>
              <a:rPr lang="en-US" sz="1200" b="1" dirty="0"/>
              <a:t>List</a:t>
            </a:r>
            <a:r>
              <a:rPr lang="he-IL" sz="1200" b="1" dirty="0"/>
              <a:t>. ולכן נעדיף בפרויקט להגדיר רשימות של אובייקטים שהם </a:t>
            </a:r>
            <a:r>
              <a:rPr lang="en-US" sz="1200" b="1" dirty="0"/>
              <a:t>Nullable</a:t>
            </a:r>
          </a:p>
        </p:txBody>
      </p:sp>
    </p:spTree>
    <p:extLst>
      <p:ext uri="{BB962C8B-B14F-4D97-AF65-F5344CB8AC3E}">
        <p14:creationId xmlns:p14="http://schemas.microsoft.com/office/powerpoint/2010/main" val="37556919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AF6AE-8B71-557D-3EDD-BF345B29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nullable value type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nullable reference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C93F2-4B08-C4A7-9FC5-047F58919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450"/>
              </a:spcBef>
            </a:pPr>
            <a:r>
              <a:rPr lang="he-IL" sz="2400" b="1" dirty="0">
                <a:solidFill>
                  <a:srgbClr val="000000"/>
                </a:solidFill>
                <a:latin typeface="David" panose="020E0502060401010101" pitchFamily="34" charset="-79"/>
              </a:rPr>
              <a:t>ראינו סוגי טיפוסים עיקריים:</a:t>
            </a:r>
            <a:endParaRPr lang="en-US" sz="2400" b="1" dirty="0">
              <a:solidFill>
                <a:srgbClr val="000000"/>
              </a:solidFill>
              <a:latin typeface="David" panose="020E0502060401010101" pitchFamily="34" charset="-79"/>
            </a:endParaRPr>
          </a:p>
          <a:p>
            <a:pPr lvl="1">
              <a:spcBef>
                <a:spcPts val="450"/>
              </a:spcBef>
            </a:pPr>
            <a:r>
              <a:rPr lang="he-IL" sz="2400" dirty="0">
                <a:solidFill>
                  <a:srgbClr val="000000"/>
                </a:solidFill>
                <a:latin typeface="David" panose="020E0502060401010101" pitchFamily="34" charset="-79"/>
              </a:rPr>
              <a:t>טיפוסי ערך </a:t>
            </a:r>
            <a:r>
              <a:rPr lang="en-US" sz="2400" dirty="0">
                <a:solidFill>
                  <a:srgbClr val="000000"/>
                </a:solidFill>
                <a:latin typeface="David" panose="020E0502060401010101" pitchFamily="34" charset="-79"/>
              </a:rPr>
              <a:t>(value types)</a:t>
            </a:r>
            <a:r>
              <a:rPr lang="he-IL" sz="2400" dirty="0">
                <a:solidFill>
                  <a:srgbClr val="000000"/>
                </a:solidFill>
                <a:latin typeface="David" panose="020E0502060401010101" pitchFamily="34" charset="-79"/>
              </a:rPr>
              <a:t> למשל </a:t>
            </a:r>
            <a:r>
              <a:rPr lang="en-US" sz="2400" dirty="0">
                <a:solidFill>
                  <a:srgbClr val="000000"/>
                </a:solidFill>
                <a:latin typeface="David" panose="020E0502060401010101" pitchFamily="34" charset="-79"/>
              </a:rPr>
              <a:t>struct, record struct, string, int, char, </a:t>
            </a:r>
            <a:r>
              <a:rPr lang="en-US" sz="2400" dirty="0" err="1">
                <a:solidFill>
                  <a:srgbClr val="000000"/>
                </a:solidFill>
                <a:latin typeface="David" panose="020E0502060401010101" pitchFamily="34" charset="-79"/>
              </a:rPr>
              <a:t>DateTime</a:t>
            </a:r>
            <a:endParaRPr lang="en-US" sz="2400" dirty="0">
              <a:solidFill>
                <a:srgbClr val="000000"/>
              </a:solidFill>
              <a:latin typeface="David" panose="020E0502060401010101" pitchFamily="34" charset="-79"/>
            </a:endParaRPr>
          </a:p>
          <a:p>
            <a:pPr lvl="1">
              <a:spcBef>
                <a:spcPts val="450"/>
              </a:spcBef>
            </a:pPr>
            <a:r>
              <a:rPr lang="he-IL" sz="2400" dirty="0">
                <a:solidFill>
                  <a:srgbClr val="000000"/>
                </a:solidFill>
                <a:latin typeface="David" panose="020E0502060401010101" pitchFamily="34" charset="-79"/>
              </a:rPr>
              <a:t>טיפוסי הפניה</a:t>
            </a:r>
            <a:r>
              <a:rPr lang="en-US" sz="2400" dirty="0">
                <a:solidFill>
                  <a:srgbClr val="000000"/>
                </a:solidFill>
                <a:latin typeface="David" panose="020E0502060401010101" pitchFamily="34" charset="-79"/>
              </a:rPr>
              <a:t>(reference types) </a:t>
            </a:r>
            <a:r>
              <a:rPr lang="he-IL" sz="2400" dirty="0">
                <a:solidFill>
                  <a:srgbClr val="000000"/>
                </a:solidFill>
                <a:latin typeface="David" panose="020E0502060401010101" pitchFamily="34" charset="-79"/>
              </a:rPr>
              <a:t> למשל מחלקות (</a:t>
            </a:r>
            <a:r>
              <a:rPr lang="en-US" sz="2400" dirty="0">
                <a:solidFill>
                  <a:srgbClr val="000000"/>
                </a:solidFill>
                <a:latin typeface="David" panose="020E0502060401010101" pitchFamily="34" charset="-79"/>
              </a:rPr>
              <a:t>class, record)</a:t>
            </a:r>
          </a:p>
          <a:p>
            <a:pPr>
              <a:spcBef>
                <a:spcPts val="450"/>
              </a:spcBef>
            </a:pPr>
            <a:r>
              <a:rPr lang="he-IL" sz="2400" b="1" dirty="0">
                <a:solidFill>
                  <a:srgbClr val="000000"/>
                </a:solidFill>
                <a:latin typeface="David" panose="020E0502060401010101" pitchFamily="34" charset="-79"/>
              </a:rPr>
              <a:t>נדייק את ההגדרה לגבי 2 סוגי טיפוסים נוספים:</a:t>
            </a:r>
            <a:endParaRPr lang="he-IL" sz="2400" dirty="0"/>
          </a:p>
          <a:p>
            <a:pPr marR="342900" lvl="1" fontAlgn="base">
              <a:spcBef>
                <a:spcPts val="450"/>
              </a:spcBef>
            </a:pPr>
            <a:r>
              <a:rPr lang="he-IL" sz="2400" dirty="0">
                <a:solidFill>
                  <a:srgbClr val="000000"/>
                </a:solidFill>
                <a:latin typeface="David" panose="020E0502060401010101" pitchFamily="34" charset="-79"/>
              </a:rPr>
              <a:t>טיפוסי ערך </a:t>
            </a:r>
            <a:r>
              <a:rPr lang="he-IL" sz="2400" dirty="0">
                <a:solidFill>
                  <a:srgbClr val="000000"/>
                </a:solidFill>
                <a:highlight>
                  <a:srgbClr val="FFFF00"/>
                </a:highlight>
                <a:latin typeface="David" panose="020E0502060401010101" pitchFamily="34" charset="-79"/>
              </a:rPr>
              <a:t>מתאפסים</a:t>
            </a:r>
            <a:r>
              <a:rPr lang="he-IL" sz="2400" dirty="0">
                <a:solidFill>
                  <a:srgbClr val="000000"/>
                </a:solidFill>
                <a:latin typeface="David" panose="020E0502060401010101" pitchFamily="34" charset="-79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00"/>
                </a:highlight>
                <a:latin typeface="David" panose="020E0502060401010101" pitchFamily="34" charset="-79"/>
              </a:rPr>
              <a:t>nullable</a:t>
            </a:r>
            <a:r>
              <a:rPr lang="en-US" sz="2400" dirty="0">
                <a:solidFill>
                  <a:srgbClr val="000000"/>
                </a:solidFill>
                <a:latin typeface="David" panose="020E0502060401010101" pitchFamily="34" charset="-79"/>
              </a:rPr>
              <a:t> value type</a:t>
            </a:r>
          </a:p>
          <a:p>
            <a:pPr marR="342900" lvl="1" fontAlgn="base">
              <a:spcBef>
                <a:spcPts val="450"/>
              </a:spcBef>
            </a:pPr>
            <a:r>
              <a:rPr lang="he-IL" sz="2400" dirty="0">
                <a:solidFill>
                  <a:srgbClr val="000000"/>
                </a:solidFill>
                <a:latin typeface="David" panose="020E0502060401010101" pitchFamily="34" charset="-79"/>
              </a:rPr>
              <a:t>טיפוסי הפניה </a:t>
            </a:r>
            <a:r>
              <a:rPr lang="he-IL" sz="2400" dirty="0">
                <a:solidFill>
                  <a:srgbClr val="000000"/>
                </a:solidFill>
                <a:highlight>
                  <a:srgbClr val="FFFF00"/>
                </a:highlight>
                <a:latin typeface="David" panose="020E0502060401010101" pitchFamily="34" charset="-79"/>
              </a:rPr>
              <a:t>מתאפסים</a:t>
            </a:r>
            <a:r>
              <a:rPr lang="he-IL" sz="2400" dirty="0">
                <a:solidFill>
                  <a:srgbClr val="000000"/>
                </a:solidFill>
                <a:latin typeface="David" panose="020E0502060401010101" pitchFamily="34" charset="-79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00"/>
                </a:highlight>
                <a:latin typeface="David" panose="020E0502060401010101" pitchFamily="34" charset="-79"/>
              </a:rPr>
              <a:t>nullable</a:t>
            </a:r>
            <a:r>
              <a:rPr lang="en-US" sz="2400" dirty="0">
                <a:solidFill>
                  <a:srgbClr val="000000"/>
                </a:solidFill>
                <a:latin typeface="David" panose="020E0502060401010101" pitchFamily="34" charset="-79"/>
              </a:rPr>
              <a:t> reference type</a:t>
            </a:r>
          </a:p>
          <a:p>
            <a:pPr>
              <a:spcBef>
                <a:spcPts val="450"/>
              </a:spcBef>
            </a:pPr>
            <a:endParaRPr lang="en-US" sz="2400" dirty="0">
              <a:solidFill>
                <a:srgbClr val="000000"/>
              </a:solidFill>
              <a:latin typeface="David" panose="020E0502060401010101" pitchFamily="34" charset="-79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B005F-3045-AD36-129F-8CC0D2B2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9654E-5318-4238-B03D-55CEA01D4D35}" type="slidenum">
              <a:rPr lang="he-IL" smtClean="0"/>
              <a:t>72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76397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38A6A78-FB21-473C-0293-4D97ED54C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br>
              <a:rPr lang="en-US" sz="2400" dirty="0"/>
            </a:br>
            <a:r>
              <a:rPr lang="he-IL" sz="2400" dirty="0"/>
              <a:t>באילו מקרים נרצה להגדיר טיפוסי</a:t>
            </a:r>
            <a:r>
              <a:rPr lang="en-US" sz="2400" dirty="0"/>
              <a:t> </a:t>
            </a:r>
            <a:r>
              <a:rPr lang="he-IL" sz="2400" dirty="0"/>
              <a:t>ערך מתאפסים</a:t>
            </a:r>
            <a:br>
              <a:rPr lang="en-US" sz="2400" dirty="0"/>
            </a:br>
            <a:r>
              <a:rPr lang="he-IL" sz="2400" dirty="0"/>
              <a:t> </a:t>
            </a:r>
            <a:r>
              <a:rPr lang="en-US" sz="2400" dirty="0"/>
              <a:t>(</a:t>
            </a:r>
            <a:r>
              <a:rPr lang="en-US" sz="1650" dirty="0"/>
              <a:t>Nullable value Type</a:t>
            </a:r>
            <a:r>
              <a:rPr lang="en-US" sz="2400" dirty="0"/>
              <a:t>)</a:t>
            </a:r>
            <a:r>
              <a:rPr lang="he-IL" sz="2400" dirty="0"/>
              <a:t>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3AAA80-8E41-C737-61F2-88D99D84B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spcBef>
                <a:spcPts val="450"/>
              </a:spcBef>
            </a:pPr>
            <a:r>
              <a:rPr lang="he-IL" sz="1800" b="1" dirty="0">
                <a:solidFill>
                  <a:srgbClr val="000000"/>
                </a:solidFill>
                <a:latin typeface="David" panose="020E0502060401010101" pitchFamily="34" charset="-79"/>
              </a:rPr>
              <a:t>מקרה 1: </a:t>
            </a:r>
            <a:r>
              <a:rPr lang="he-IL" sz="1800" b="1" u="sng" dirty="0">
                <a:solidFill>
                  <a:srgbClr val="000000"/>
                </a:solidFill>
                <a:latin typeface="David" panose="020E0502060401010101" pitchFamily="34" charset="-79"/>
              </a:rPr>
              <a:t>כשנרצה</a:t>
            </a:r>
            <a:r>
              <a:rPr lang="he-IL" sz="1800" b="1" dirty="0">
                <a:solidFill>
                  <a:srgbClr val="000000"/>
                </a:solidFill>
                <a:latin typeface="David" panose="020E0502060401010101" pitchFamily="34" charset="-79"/>
              </a:rPr>
              <a:t> לבטא שהתכונה כרגע חסרת ערך או שהערך לא קיים.</a:t>
            </a:r>
            <a:endParaRPr lang="he-IL" sz="2800" dirty="0"/>
          </a:p>
          <a:p>
            <a:pPr lvl="1" algn="just">
              <a:spcBef>
                <a:spcPts val="450"/>
              </a:spcBef>
            </a:pPr>
            <a:r>
              <a:rPr lang="he-IL" sz="1600" dirty="0">
                <a:solidFill>
                  <a:srgbClr val="000000"/>
                </a:solidFill>
                <a:latin typeface="David" panose="020E0502060401010101" pitchFamily="34" charset="-79"/>
              </a:rPr>
              <a:t>בתכונה שהיא </a:t>
            </a:r>
            <a:r>
              <a:rPr lang="en-US" sz="1600" dirty="0">
                <a:solidFill>
                  <a:srgbClr val="000000"/>
                </a:solidFill>
                <a:latin typeface="David" panose="020E0502060401010101" pitchFamily="34" charset="-79"/>
              </a:rPr>
              <a:t>value type </a:t>
            </a:r>
            <a:r>
              <a:rPr lang="he-IL" sz="1600" dirty="0">
                <a:solidFill>
                  <a:srgbClr val="000000"/>
                </a:solidFill>
                <a:latin typeface="David" panose="020E0502060401010101" pitchFamily="34" charset="-79"/>
              </a:rPr>
              <a:t> רגיל, לפעמים ערך ברירת המחדל הוא ערך הגיוני ולא אפשרי להבדיל בינו לבין חוסר ערך.</a:t>
            </a:r>
            <a:endParaRPr lang="he-IL" sz="2800" dirty="0"/>
          </a:p>
          <a:p>
            <a:pPr lvl="1" algn="just">
              <a:spcBef>
                <a:spcPts val="450"/>
              </a:spcBef>
            </a:pPr>
            <a:r>
              <a:rPr lang="he-IL" sz="1600" b="1" dirty="0">
                <a:solidFill>
                  <a:srgbClr val="000000"/>
                </a:solidFill>
                <a:latin typeface="David" panose="020E0502060401010101" pitchFamily="34" charset="-79"/>
              </a:rPr>
              <a:t>לדוגמה</a:t>
            </a:r>
            <a:r>
              <a:rPr lang="he-IL" sz="1600" dirty="0">
                <a:solidFill>
                  <a:srgbClr val="000000"/>
                </a:solidFill>
                <a:latin typeface="David" panose="020E0502060401010101" pitchFamily="34" charset="-79"/>
              </a:rPr>
              <a:t>, התכונה "ציון" כחלק מישות סטודנט. נרצה לבטא את העובדה שלסטודנט עדיין אין ציון:</a:t>
            </a:r>
            <a:endParaRPr lang="he-IL" sz="2800" dirty="0"/>
          </a:p>
          <a:p>
            <a:pPr marL="0" indent="0" algn="just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Grade;</a:t>
            </a:r>
            <a:endParaRPr lang="en-US" sz="2800" dirty="0"/>
          </a:p>
          <a:p>
            <a:pPr lvl="1" algn="just">
              <a:spcBef>
                <a:spcPts val="450"/>
              </a:spcBef>
            </a:pPr>
            <a:endParaRPr lang="he-IL" sz="1600" dirty="0">
              <a:solidFill>
                <a:srgbClr val="000000"/>
              </a:solidFill>
              <a:latin typeface="David" panose="020E0502060401010101" pitchFamily="34" charset="-79"/>
            </a:endParaRPr>
          </a:p>
          <a:p>
            <a:pPr lvl="1" algn="just">
              <a:spcBef>
                <a:spcPts val="450"/>
              </a:spcBef>
            </a:pPr>
            <a:r>
              <a:rPr lang="he-IL" sz="1600" dirty="0">
                <a:solidFill>
                  <a:srgbClr val="000000"/>
                </a:solidFill>
                <a:latin typeface="David" panose="020E0502060401010101" pitchFamily="34" charset="-79"/>
              </a:rPr>
              <a:t>כאשר התכונה מוגדרת כ </a:t>
            </a:r>
            <a:r>
              <a:rPr lang="en-US" sz="1600" dirty="0">
                <a:solidFill>
                  <a:srgbClr val="000000"/>
                </a:solidFill>
                <a:latin typeface="David" panose="020E0502060401010101" pitchFamily="34" charset="-79"/>
              </a:rPr>
              <a:t>value type </a:t>
            </a:r>
            <a:r>
              <a:rPr lang="he-IL" sz="1600" dirty="0">
                <a:solidFill>
                  <a:srgbClr val="000000"/>
                </a:solidFill>
                <a:latin typeface="David" panose="020E0502060401010101" pitchFamily="34" charset="-79"/>
              </a:rPr>
              <a:t>, אזי אי אפשר להציב בה </a:t>
            </a:r>
            <a:r>
              <a:rPr lang="en-US" sz="1600" dirty="0">
                <a:solidFill>
                  <a:srgbClr val="000000"/>
                </a:solidFill>
                <a:latin typeface="David" panose="020E0502060401010101" pitchFamily="34" charset="-79"/>
              </a:rPr>
              <a:t>null</a:t>
            </a:r>
            <a:r>
              <a:rPr lang="he-IL" sz="1600" dirty="0">
                <a:solidFill>
                  <a:srgbClr val="000000"/>
                </a:solidFill>
                <a:latin typeface="David" panose="020E0502060401010101" pitchFamily="34" charset="-79"/>
              </a:rPr>
              <a:t>, </a:t>
            </a:r>
            <a:r>
              <a:rPr lang="en-US" sz="1600" dirty="0">
                <a:solidFill>
                  <a:srgbClr val="000000"/>
                </a:solidFill>
                <a:latin typeface="David" panose="020E0502060401010101" pitchFamily="34" charset="-79"/>
              </a:rPr>
              <a:t> </a:t>
            </a:r>
            <a:r>
              <a:rPr lang="he-IL" sz="1600" dirty="0">
                <a:solidFill>
                  <a:srgbClr val="000000"/>
                </a:solidFill>
                <a:latin typeface="David" panose="020E0502060401010101" pitchFamily="34" charset="-79"/>
              </a:rPr>
              <a:t>ואם נציב בה אפס, אז כיצד נבדיל בין סטודנט שלא קיבל ציון לבין סטודנט שקיבל ציון אפס?? </a:t>
            </a:r>
            <a:r>
              <a:rPr lang="he-IL" sz="1600" b="1" dirty="0">
                <a:solidFill>
                  <a:srgbClr val="000000"/>
                </a:solidFill>
                <a:latin typeface="David" panose="020E0502060401010101" pitchFamily="34" charset="-79"/>
              </a:rPr>
              <a:t>הפתרון</a:t>
            </a:r>
            <a:r>
              <a:rPr lang="he-IL" sz="1600" dirty="0">
                <a:solidFill>
                  <a:srgbClr val="000000"/>
                </a:solidFill>
                <a:latin typeface="David" panose="020E0502060401010101" pitchFamily="34" charset="-79"/>
              </a:rPr>
              <a:t>: נגדיר את התכונה הזו כ-  </a:t>
            </a:r>
            <a:r>
              <a:rPr lang="en-US" sz="1600" b="1" dirty="0">
                <a:solidFill>
                  <a:srgbClr val="000000"/>
                </a:solidFill>
                <a:latin typeface="David" panose="020E0502060401010101" pitchFamily="34" charset="-79"/>
              </a:rPr>
              <a:t>nullable value type</a:t>
            </a:r>
            <a:r>
              <a:rPr lang="he-IL" sz="1600" b="1" dirty="0">
                <a:solidFill>
                  <a:srgbClr val="000000"/>
                </a:solidFill>
                <a:latin typeface="David" panose="020E0502060401010101" pitchFamily="34" charset="-79"/>
              </a:rPr>
              <a:t>,</a:t>
            </a:r>
            <a:r>
              <a:rPr lang="he-IL" sz="1600" dirty="0">
                <a:solidFill>
                  <a:srgbClr val="000000"/>
                </a:solidFill>
                <a:latin typeface="David" panose="020E0502060401010101" pitchFamily="34" charset="-79"/>
              </a:rPr>
              <a:t> עם תוספת של סימן שאלה מימין לטיפוס. וכך נקבל, תכונה מסוג </a:t>
            </a:r>
            <a:r>
              <a:rPr lang="en-US" sz="1600" dirty="0">
                <a:solidFill>
                  <a:srgbClr val="000000"/>
                </a:solidFill>
                <a:latin typeface="David" panose="020E0502060401010101" pitchFamily="34" charset="-79"/>
              </a:rPr>
              <a:t>value type </a:t>
            </a:r>
            <a:r>
              <a:rPr lang="he-IL" sz="1600" dirty="0">
                <a:solidFill>
                  <a:srgbClr val="000000"/>
                </a:solidFill>
                <a:latin typeface="David" panose="020E0502060401010101" pitchFamily="34" charset="-79"/>
              </a:rPr>
              <a:t>, שיכולה לקבל </a:t>
            </a:r>
            <a:r>
              <a:rPr lang="en-US" sz="1600" dirty="0">
                <a:solidFill>
                  <a:srgbClr val="000000"/>
                </a:solidFill>
                <a:latin typeface="David" panose="020E0502060401010101" pitchFamily="34" charset="-79"/>
              </a:rPr>
              <a:t>null</a:t>
            </a:r>
            <a:r>
              <a:rPr lang="he-IL" sz="1600" dirty="0">
                <a:solidFill>
                  <a:srgbClr val="000000"/>
                </a:solidFill>
                <a:latin typeface="David" panose="020E0502060401010101" pitchFamily="34" charset="-79"/>
              </a:rPr>
              <a:t>.</a:t>
            </a:r>
            <a:endParaRPr lang="en-US" sz="2800" dirty="0"/>
          </a:p>
          <a:p>
            <a:pPr marL="0" indent="0" algn="just" rtl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? Grade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70AD47"/>
                </a:solidFill>
                <a:latin typeface="Consolas" panose="020B0609020204030204" pitchFamily="49" charset="0"/>
              </a:rPr>
              <a:t>//the student does not have a grade yet</a:t>
            </a:r>
            <a:endParaRPr lang="en-US" sz="2800" dirty="0"/>
          </a:p>
          <a:p>
            <a:pPr lvl="1" algn="just">
              <a:spcBef>
                <a:spcPts val="450"/>
              </a:spcBef>
            </a:pPr>
            <a:endParaRPr lang="he-IL" sz="1600" b="1" dirty="0">
              <a:solidFill>
                <a:srgbClr val="000000"/>
              </a:solidFill>
              <a:latin typeface="David" panose="020E0502060401010101" pitchFamily="34" charset="-79"/>
            </a:endParaRPr>
          </a:p>
          <a:p>
            <a:pPr lvl="1" algn="just">
              <a:spcBef>
                <a:spcPts val="450"/>
              </a:spcBef>
            </a:pPr>
            <a:r>
              <a:rPr lang="he-IL" sz="1600" b="1" dirty="0">
                <a:solidFill>
                  <a:srgbClr val="000000"/>
                </a:solidFill>
                <a:latin typeface="David" panose="020E0502060401010101" pitchFamily="34" charset="-79"/>
              </a:rPr>
              <a:t>דוגמא נוספת:</a:t>
            </a:r>
            <a:r>
              <a:rPr lang="en-US" sz="2800" dirty="0"/>
              <a:t> </a:t>
            </a:r>
            <a:r>
              <a:rPr lang="he-IL" sz="1600" dirty="0">
                <a:solidFill>
                  <a:srgbClr val="000000"/>
                </a:solidFill>
                <a:latin typeface="David" panose="020E0502060401010101" pitchFamily="34" charset="-79"/>
              </a:rPr>
              <a:t>מאפיין המבטא תאריך עדכון אחרון, כאשר עדיין בפעם הראשונה לא התמלא לו ערך</a:t>
            </a:r>
            <a:endParaRPr lang="he-IL" sz="2800" dirty="0"/>
          </a:p>
          <a:p>
            <a:pPr marL="0" indent="0" algn="l" rtl="0">
              <a:buNone/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?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DeliveredDate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70AD47"/>
                </a:solidFill>
                <a:latin typeface="Consolas" panose="020B0609020204030204" pitchFamily="49" charset="0"/>
              </a:rPr>
              <a:t>//the parcel has not yet been delivered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EC2B1-356E-8B0D-3FEB-6FA404112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9654E-5318-4238-B03D-55CEA01D4D35}" type="slidenum">
              <a:rPr lang="he-IL" smtClean="0"/>
              <a:t>73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01460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38A6A78-FB21-473C-0293-4D97ED54C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br>
              <a:rPr lang="en-US" sz="2400" dirty="0"/>
            </a:br>
            <a:r>
              <a:rPr lang="he-IL" sz="2400" dirty="0"/>
              <a:t>באילו מקרים נרצה להגדיר טיפוסי</a:t>
            </a:r>
            <a:r>
              <a:rPr lang="en-US" sz="2400" dirty="0"/>
              <a:t> </a:t>
            </a:r>
            <a:r>
              <a:rPr lang="he-IL" sz="2400" dirty="0"/>
              <a:t>ערך מתאפסים</a:t>
            </a:r>
            <a:br>
              <a:rPr lang="en-US" sz="2400" dirty="0"/>
            </a:br>
            <a:r>
              <a:rPr lang="he-IL" sz="2400" dirty="0"/>
              <a:t> </a:t>
            </a:r>
            <a:r>
              <a:rPr lang="en-US" sz="2400" dirty="0"/>
              <a:t>(</a:t>
            </a:r>
            <a:r>
              <a:rPr lang="en-US" sz="1650" dirty="0"/>
              <a:t>Nullable value Type</a:t>
            </a:r>
            <a:r>
              <a:rPr lang="en-US" sz="2400" dirty="0"/>
              <a:t>)</a:t>
            </a:r>
            <a:r>
              <a:rPr lang="he-IL" sz="2400" dirty="0"/>
              <a:t>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3AAA80-8E41-C737-61F2-88D99D84B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spcBef>
                <a:spcPts val="450"/>
              </a:spcBef>
            </a:pPr>
            <a:r>
              <a:rPr lang="he-IL" sz="2000" b="1" dirty="0">
                <a:solidFill>
                  <a:srgbClr val="000000"/>
                </a:solidFill>
                <a:latin typeface="David" panose="020E0502060401010101" pitchFamily="34" charset="-79"/>
              </a:rPr>
              <a:t>מקרה 2: </a:t>
            </a:r>
            <a:r>
              <a:rPr lang="he-IL" sz="2000" b="1" u="sng" dirty="0">
                <a:solidFill>
                  <a:srgbClr val="000000"/>
                </a:solidFill>
                <a:latin typeface="David" panose="020E0502060401010101" pitchFamily="34" charset="-79"/>
              </a:rPr>
              <a:t>כשנאלץ</a:t>
            </a:r>
            <a:r>
              <a:rPr lang="he-IL" sz="2000" b="1" dirty="0">
                <a:solidFill>
                  <a:srgbClr val="000000"/>
                </a:solidFill>
                <a:latin typeface="David" panose="020E0502060401010101" pitchFamily="34" charset="-79"/>
              </a:rPr>
              <a:t> להגדיר את התכונה עם ערך ברירת מחדל שמבטא חוסר ערך</a:t>
            </a:r>
            <a:endParaRPr lang="he-IL" sz="1800" dirty="0"/>
          </a:p>
          <a:p>
            <a:pPr lvl="1" algn="just">
              <a:spcBef>
                <a:spcPts val="450"/>
              </a:spcBef>
            </a:pPr>
            <a:r>
              <a:rPr lang="he-IL" sz="1800" b="1" dirty="0">
                <a:solidFill>
                  <a:srgbClr val="000000"/>
                </a:solidFill>
                <a:latin typeface="David" panose="020E0502060401010101" pitchFamily="34" charset="-79"/>
              </a:rPr>
              <a:t>לדוגמה</a:t>
            </a:r>
            <a:r>
              <a:rPr lang="he-IL" sz="1800" dirty="0">
                <a:solidFill>
                  <a:srgbClr val="000000"/>
                </a:solidFill>
                <a:latin typeface="David" panose="020E0502060401010101" pitchFamily="34" charset="-79"/>
              </a:rPr>
              <a:t>, בהגדרת רשומה </a:t>
            </a:r>
            <a:r>
              <a:rPr lang="en-US" sz="1800" dirty="0">
                <a:solidFill>
                  <a:srgbClr val="000000"/>
                </a:solidFill>
                <a:latin typeface="David" panose="020E0502060401010101" pitchFamily="34" charset="-79"/>
              </a:rPr>
              <a:t>(record)</a:t>
            </a:r>
            <a:r>
              <a:rPr lang="he-IL" sz="1800" dirty="0">
                <a:solidFill>
                  <a:srgbClr val="000000"/>
                </a:solidFill>
                <a:latin typeface="David" panose="020E0502060401010101" pitchFamily="34" charset="-79"/>
              </a:rPr>
              <a:t> בשיטת </a:t>
            </a:r>
            <a:r>
              <a:rPr lang="en-US" sz="1800" dirty="0">
                <a:solidFill>
                  <a:srgbClr val="000000"/>
                </a:solidFill>
                <a:latin typeface="David" panose="020E0502060401010101" pitchFamily="34" charset="-79"/>
              </a:rPr>
              <a:t>Positional syntax for property definition, </a:t>
            </a:r>
            <a:r>
              <a:rPr lang="he-IL" sz="1800" dirty="0">
                <a:solidFill>
                  <a:srgbClr val="000000"/>
                </a:solidFill>
                <a:latin typeface="David" panose="020E0502060401010101" pitchFamily="34" charset="-79"/>
              </a:rPr>
              <a:t>, כאשר הפרמטרים לבנאי הופכים אוטומטית לתכונות הרשומה, ואחד הפרמטרים נקבע כערך ברירת מחדל. זה </a:t>
            </a:r>
            <a:r>
              <a:rPr lang="he-IL" sz="1800" u="sng" dirty="0">
                <a:solidFill>
                  <a:srgbClr val="000000"/>
                </a:solidFill>
                <a:latin typeface="David" panose="020E0502060401010101" pitchFamily="34" charset="-79"/>
              </a:rPr>
              <a:t>מאלץ</a:t>
            </a:r>
            <a:r>
              <a:rPr lang="he-IL" sz="1800" dirty="0">
                <a:solidFill>
                  <a:srgbClr val="000000"/>
                </a:solidFill>
                <a:latin typeface="David" panose="020E0502060401010101" pitchFamily="34" charset="-79"/>
              </a:rPr>
              <a:t> את שאר הפרמטרים לקבל גם ערך ברירת מחדל המבטא חוסר ערך.</a:t>
            </a:r>
            <a:endParaRPr lang="he-IL" sz="1100" dirty="0"/>
          </a:p>
          <a:p>
            <a:pPr marL="0" indent="0" algn="just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record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Student</a:t>
            </a:r>
            <a:endParaRPr lang="en-US" sz="1100" dirty="0"/>
          </a:p>
          <a:p>
            <a:pPr marL="0" indent="0" algn="just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en-US" sz="1100" dirty="0"/>
          </a:p>
          <a:p>
            <a:pPr marL="0" indent="0" algn="just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Id,</a:t>
            </a:r>
            <a:endParaRPr lang="en-US" sz="1100" dirty="0"/>
          </a:p>
          <a:p>
            <a:pPr marL="0" indent="0" algn="just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Name,</a:t>
            </a:r>
            <a:endParaRPr lang="en-US" sz="1100" dirty="0"/>
          </a:p>
          <a:p>
            <a:pPr marL="0" indent="0" algn="just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? Alias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sz="1100" dirty="0"/>
          </a:p>
          <a:p>
            <a:pPr marL="0" indent="0" algn="just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IsActive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sz="1100" dirty="0"/>
          </a:p>
          <a:p>
            <a:pPr marL="0" indent="0" algn="just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Year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CurrentYear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Year.FirstYear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sz="1100" dirty="0"/>
          </a:p>
          <a:p>
            <a:pPr marL="0" indent="0" algn="just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?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BirthDate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endParaRPr lang="en-US" sz="1100" dirty="0"/>
          </a:p>
          <a:p>
            <a:pPr marL="0" indent="0" algn="just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100" dirty="0"/>
          </a:p>
          <a:p>
            <a:pPr lvl="1" algn="just">
              <a:spcBef>
                <a:spcPts val="450"/>
              </a:spcBef>
            </a:pPr>
            <a:r>
              <a:rPr lang="he-IL" sz="1800" dirty="0">
                <a:solidFill>
                  <a:srgbClr val="000000"/>
                </a:solidFill>
                <a:latin typeface="David" panose="020E0502060401010101" pitchFamily="34" charset="-79"/>
              </a:rPr>
              <a:t>מהרגע שהגדרנו את הפרמטר</a:t>
            </a:r>
            <a:r>
              <a:rPr lang="en-US" sz="1800" dirty="0">
                <a:solidFill>
                  <a:srgbClr val="000000"/>
                </a:solidFill>
                <a:latin typeface="David" panose="020E0502060401010101" pitchFamily="34" charset="-79"/>
              </a:rPr>
              <a:t>Alias </a:t>
            </a:r>
            <a:r>
              <a:rPr lang="he-IL" sz="1800" dirty="0">
                <a:solidFill>
                  <a:srgbClr val="000000"/>
                </a:solidFill>
                <a:latin typeface="David" panose="020E0502060401010101" pitchFamily="34" charset="-79"/>
              </a:rPr>
              <a:t> עם ערך ברירת מחדל, כל שאר הפרמטרים אחריו חייבים לקבל גם ערך, ואיזה ערך ברירת מחדל ניתן ל</a:t>
            </a:r>
            <a:r>
              <a:rPr lang="en-US" sz="1800" dirty="0" err="1">
                <a:solidFill>
                  <a:srgbClr val="000000"/>
                </a:solidFill>
                <a:latin typeface="David" panose="020E0502060401010101" pitchFamily="34" charset="-79"/>
              </a:rPr>
              <a:t>BirthDate</a:t>
            </a:r>
            <a:r>
              <a:rPr lang="en-US" sz="1800" dirty="0">
                <a:solidFill>
                  <a:srgbClr val="000000"/>
                </a:solidFill>
                <a:latin typeface="David" panose="020E0502060401010101" pitchFamily="34" charset="-79"/>
              </a:rPr>
              <a:t> </a:t>
            </a:r>
            <a:r>
              <a:rPr lang="he-IL" sz="1800" dirty="0">
                <a:solidFill>
                  <a:srgbClr val="000000"/>
                </a:solidFill>
                <a:latin typeface="David" panose="020E0502060401010101" pitchFamily="34" charset="-79"/>
              </a:rPr>
              <a:t>?</a:t>
            </a:r>
          </a:p>
          <a:p>
            <a:pPr lvl="1" algn="just">
              <a:spcBef>
                <a:spcPts val="450"/>
              </a:spcBef>
            </a:pPr>
            <a:r>
              <a:rPr lang="he-IL" sz="1800" b="1" dirty="0">
                <a:solidFill>
                  <a:srgbClr val="000000"/>
                </a:solidFill>
                <a:latin typeface="David" panose="020E0502060401010101" pitchFamily="34" charset="-79"/>
              </a:rPr>
              <a:t>הפתרון</a:t>
            </a:r>
            <a:r>
              <a:rPr lang="he-IL" sz="1800" dirty="0">
                <a:solidFill>
                  <a:srgbClr val="000000"/>
                </a:solidFill>
                <a:latin typeface="David" panose="020E0502060401010101" pitchFamily="34" charset="-79"/>
              </a:rPr>
              <a:t>: נהפוך את</a:t>
            </a:r>
            <a:r>
              <a:rPr lang="en-US" sz="1800" dirty="0" err="1">
                <a:solidFill>
                  <a:srgbClr val="000000"/>
                </a:solidFill>
                <a:latin typeface="David" panose="020E0502060401010101" pitchFamily="34" charset="-79"/>
              </a:rPr>
              <a:t>BirthDate</a:t>
            </a:r>
            <a:r>
              <a:rPr lang="en-US" sz="1800" dirty="0">
                <a:solidFill>
                  <a:srgbClr val="000000"/>
                </a:solidFill>
                <a:latin typeface="David" panose="020E0502060401010101" pitchFamily="34" charset="-79"/>
              </a:rPr>
              <a:t> </a:t>
            </a:r>
            <a:r>
              <a:rPr lang="he-IL" sz="1800" dirty="0">
                <a:solidFill>
                  <a:srgbClr val="000000"/>
                </a:solidFill>
                <a:latin typeface="David" panose="020E0502060401010101" pitchFamily="34" charset="-79"/>
              </a:rPr>
              <a:t> לתכונה שהיא</a:t>
            </a:r>
            <a:r>
              <a:rPr lang="en-US" sz="1800" dirty="0">
                <a:solidFill>
                  <a:srgbClr val="000000"/>
                </a:solidFill>
                <a:latin typeface="David" panose="020E0502060401010101" pitchFamily="34" charset="-79"/>
              </a:rPr>
              <a:t>nullable value type </a:t>
            </a:r>
            <a:r>
              <a:rPr lang="he-IL" sz="1800" dirty="0">
                <a:solidFill>
                  <a:srgbClr val="000000"/>
                </a:solidFill>
                <a:latin typeface="David" panose="020E0502060401010101" pitchFamily="34" charset="-79"/>
              </a:rPr>
              <a:t> שיכולה לקבל ערך </a:t>
            </a:r>
            <a:r>
              <a:rPr lang="en-US" sz="1800" dirty="0">
                <a:solidFill>
                  <a:srgbClr val="000000"/>
                </a:solidFill>
                <a:latin typeface="David" panose="020E0502060401010101" pitchFamily="34" charset="-79"/>
              </a:rPr>
              <a:t>null </a:t>
            </a:r>
            <a:r>
              <a:rPr lang="he-IL" sz="1800" dirty="0">
                <a:solidFill>
                  <a:srgbClr val="000000"/>
                </a:solidFill>
                <a:latin typeface="David" panose="020E0502060401010101" pitchFamily="34" charset="-79"/>
              </a:rPr>
              <a:t> כברירת מחדל.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EC2B1-356E-8B0D-3FEB-6FA404112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9654E-5318-4238-B03D-55CEA01D4D35}" type="slidenum">
              <a:rPr lang="he-IL" smtClean="0"/>
              <a:t>74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168766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38A6A78-FB21-473C-0293-4D97ED54C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br>
              <a:rPr lang="en-US" sz="2400" dirty="0"/>
            </a:br>
            <a:r>
              <a:rPr lang="he-IL" sz="2400" dirty="0"/>
              <a:t>באילו מקרים נרצה להגדיר טיפוסי</a:t>
            </a:r>
            <a:r>
              <a:rPr lang="en-US" sz="2400" dirty="0"/>
              <a:t> </a:t>
            </a:r>
            <a:r>
              <a:rPr lang="he-IL" sz="2400" dirty="0"/>
              <a:t>ערך מתאפסים</a:t>
            </a:r>
            <a:br>
              <a:rPr lang="en-US" sz="2400" dirty="0"/>
            </a:br>
            <a:r>
              <a:rPr lang="he-IL" sz="2400" dirty="0"/>
              <a:t> </a:t>
            </a:r>
            <a:r>
              <a:rPr lang="en-US" sz="2400" dirty="0"/>
              <a:t>(</a:t>
            </a:r>
            <a:r>
              <a:rPr lang="en-US" sz="1650" dirty="0"/>
              <a:t>Nullable value Type</a:t>
            </a:r>
            <a:r>
              <a:rPr lang="en-US" sz="2400" dirty="0"/>
              <a:t>)</a:t>
            </a:r>
            <a:r>
              <a:rPr lang="he-IL" sz="2400" dirty="0"/>
              <a:t>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3AAA80-8E41-C737-61F2-88D99D84B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spcBef>
                <a:spcPts val="450"/>
              </a:spcBef>
            </a:pPr>
            <a:r>
              <a:rPr lang="he-IL" sz="1800" b="1" dirty="0">
                <a:solidFill>
                  <a:srgbClr val="000000"/>
                </a:solidFill>
                <a:latin typeface="David" panose="020E0502060401010101" pitchFamily="34" charset="-79"/>
              </a:rPr>
              <a:t>מקרה 3: </a:t>
            </a:r>
            <a:r>
              <a:rPr lang="he-IL" sz="1800" b="1" u="sng" dirty="0">
                <a:solidFill>
                  <a:srgbClr val="000000"/>
                </a:solidFill>
                <a:latin typeface="David" panose="020E0502060401010101" pitchFamily="34" charset="-79"/>
              </a:rPr>
              <a:t>קריאה למתודות קיימות</a:t>
            </a:r>
            <a:r>
              <a:rPr lang="he-IL" sz="1800" b="1" dirty="0">
                <a:solidFill>
                  <a:srgbClr val="000000"/>
                </a:solidFill>
                <a:latin typeface="David" panose="020E0502060401010101" pitchFamily="34" charset="-79"/>
              </a:rPr>
              <a:t> שמחזירות </a:t>
            </a:r>
            <a:r>
              <a:rPr lang="en-US" sz="1800" b="1" dirty="0">
                <a:solidFill>
                  <a:srgbClr val="000000"/>
                </a:solidFill>
                <a:latin typeface="David" panose="020E0502060401010101" pitchFamily="34" charset="-79"/>
              </a:rPr>
              <a:t>nullable value type </a:t>
            </a:r>
            <a:r>
              <a:rPr lang="he-IL" sz="1800" b="1" dirty="0">
                <a:solidFill>
                  <a:srgbClr val="000000"/>
                </a:solidFill>
                <a:latin typeface="David" panose="020E0502060401010101" pitchFamily="34" charset="-79"/>
              </a:rPr>
              <a:t>, </a:t>
            </a:r>
            <a:r>
              <a:rPr lang="he-IL" sz="1800" b="1" u="sng" dirty="0">
                <a:solidFill>
                  <a:srgbClr val="000000"/>
                </a:solidFill>
                <a:latin typeface="David" panose="020E0502060401010101" pitchFamily="34" charset="-79"/>
              </a:rPr>
              <a:t>מאלצת</a:t>
            </a:r>
            <a:r>
              <a:rPr lang="he-IL" sz="1800" b="1" dirty="0">
                <a:solidFill>
                  <a:srgbClr val="000000"/>
                </a:solidFill>
                <a:latin typeface="David" panose="020E0502060401010101" pitchFamily="34" charset="-79"/>
              </a:rPr>
              <a:t> אותנו להציב את הערך החוזר בתוך תכונה שהיא </a:t>
            </a:r>
            <a:r>
              <a:rPr lang="en-US" sz="1800" b="1" dirty="0">
                <a:solidFill>
                  <a:srgbClr val="000000"/>
                </a:solidFill>
                <a:latin typeface="David" panose="020E0502060401010101" pitchFamily="34" charset="-79"/>
              </a:rPr>
              <a:t>nullable value type</a:t>
            </a:r>
            <a:r>
              <a:rPr lang="he-IL" sz="1800" b="1" dirty="0">
                <a:solidFill>
                  <a:srgbClr val="000000"/>
                </a:solidFill>
                <a:latin typeface="David" panose="020E0502060401010101" pitchFamily="34" charset="-79"/>
              </a:rPr>
              <a:t>.</a:t>
            </a:r>
            <a:endParaRPr lang="en-US" sz="1600" dirty="0"/>
          </a:p>
          <a:p>
            <a:pPr lvl="1" algn="just">
              <a:spcBef>
                <a:spcPts val="450"/>
              </a:spcBef>
            </a:pPr>
            <a:r>
              <a:rPr lang="he-IL" sz="1600" dirty="0">
                <a:solidFill>
                  <a:srgbClr val="000000"/>
                </a:solidFill>
                <a:latin typeface="David" panose="020E0502060401010101" pitchFamily="34" charset="-79"/>
              </a:rPr>
              <a:t>למשל המתודה הקיימת: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he-IL" sz="1600" dirty="0">
                <a:solidFill>
                  <a:srgbClr val="000000"/>
                </a:solidFill>
                <a:latin typeface="David" panose="020E0502060401010101" pitchFamily="34" charset="-79"/>
              </a:rPr>
              <a:t> מחזירה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string?</a:t>
            </a:r>
            <a:r>
              <a:rPr lang="he-I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e-IL" sz="1600" dirty="0">
                <a:solidFill>
                  <a:srgbClr val="000000"/>
                </a:solidFill>
                <a:latin typeface="David" panose="020E0502060401010101" pitchFamily="34" charset="-79"/>
              </a:rPr>
              <a:t>וכדי להתאים את עצמנו אליה נוכל לפתור זאת ב 3 דרכים:</a:t>
            </a:r>
            <a:endParaRPr lang="he-IL" sz="1100" dirty="0"/>
          </a:p>
          <a:p>
            <a:pPr lvl="1" algn="just">
              <a:spcBef>
                <a:spcPts val="450"/>
              </a:spcBef>
            </a:pPr>
            <a:endParaRPr lang="he-IL" sz="1600" b="1" dirty="0">
              <a:solidFill>
                <a:srgbClr val="000000"/>
              </a:solidFill>
              <a:latin typeface="David" panose="020E0502060401010101" pitchFamily="34" charset="-79"/>
            </a:endParaRPr>
          </a:p>
          <a:p>
            <a:pPr lvl="1" algn="just">
              <a:spcBef>
                <a:spcPts val="450"/>
              </a:spcBef>
            </a:pPr>
            <a:r>
              <a:rPr lang="he-IL" sz="1600" b="1" dirty="0">
                <a:solidFill>
                  <a:srgbClr val="000000"/>
                </a:solidFill>
                <a:latin typeface="David" panose="020E0502060401010101" pitchFamily="34" charset="-79"/>
              </a:rPr>
              <a:t>בעזרת אופרטור סימן קריאה:</a:t>
            </a:r>
            <a:endParaRPr lang="he-IL" sz="1100" dirty="0"/>
          </a:p>
          <a:p>
            <a:pPr marL="0" indent="0" algn="just" rtl="0">
              <a:spcBef>
                <a:spcPts val="0"/>
              </a:spcBef>
              <a:buNone/>
            </a:pPr>
            <a:r>
              <a:rPr lang="he-IL" sz="18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option 1 – if we are convinced that we won’t get null:</a:t>
            </a:r>
            <a:endParaRPr lang="en-US" sz="1600" dirty="0"/>
          </a:p>
          <a:p>
            <a:pPr marL="0" indent="0" algn="just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description1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!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600" dirty="0"/>
          </a:p>
          <a:p>
            <a:pPr lvl="1" algn="just">
              <a:spcBef>
                <a:spcPts val="450"/>
              </a:spcBef>
            </a:pPr>
            <a:r>
              <a:rPr lang="en-US" sz="1600" b="1" dirty="0">
                <a:solidFill>
                  <a:srgbClr val="000000"/>
                </a:solidFill>
                <a:latin typeface="David" panose="020E0502060401010101" pitchFamily="34" charset="-79"/>
              </a:rPr>
              <a:t> </a:t>
            </a:r>
            <a:endParaRPr lang="he-IL" sz="1600" b="1" dirty="0">
              <a:solidFill>
                <a:srgbClr val="000000"/>
              </a:solidFill>
              <a:latin typeface="David" panose="020E0502060401010101" pitchFamily="34" charset="-79"/>
            </a:endParaRPr>
          </a:p>
          <a:p>
            <a:pPr lvl="1" algn="just">
              <a:spcBef>
                <a:spcPts val="450"/>
              </a:spcBef>
            </a:pPr>
            <a:r>
              <a:rPr lang="he-IL" sz="1600" b="1" dirty="0">
                <a:solidFill>
                  <a:srgbClr val="000000"/>
                </a:solidFill>
                <a:latin typeface="David" panose="020E0502060401010101" pitchFamily="34" charset="-79"/>
              </a:rPr>
              <a:t>בעזרת אופרטור ??, המכונה בלעז </a:t>
            </a:r>
            <a:r>
              <a:rPr lang="en-US" sz="1600" b="1" dirty="0">
                <a:solidFill>
                  <a:srgbClr val="000000"/>
                </a:solidFill>
                <a:latin typeface="David" panose="020E0502060401010101" pitchFamily="34" charset="-79"/>
              </a:rPr>
              <a:t>null coalescing operator </a:t>
            </a:r>
            <a:r>
              <a:rPr lang="he-IL" sz="1600" b="1" dirty="0">
                <a:solidFill>
                  <a:srgbClr val="000000"/>
                </a:solidFill>
                <a:latin typeface="David" panose="020E0502060401010101" pitchFamily="34" charset="-79"/>
              </a:rPr>
              <a:t> שמאפשר לספק ערך חליפי במקרה שחוזר </a:t>
            </a:r>
            <a:r>
              <a:rPr lang="en-US" sz="1600" b="1" dirty="0">
                <a:solidFill>
                  <a:srgbClr val="000000"/>
                </a:solidFill>
                <a:latin typeface="David" panose="020E0502060401010101" pitchFamily="34" charset="-79"/>
              </a:rPr>
              <a:t>null</a:t>
            </a:r>
            <a:r>
              <a:rPr lang="he-IL" sz="1600" b="1" dirty="0">
                <a:solidFill>
                  <a:srgbClr val="000000"/>
                </a:solidFill>
                <a:latin typeface="David" panose="020E0502060401010101" pitchFamily="34" charset="-79"/>
              </a:rPr>
              <a:t>:</a:t>
            </a:r>
            <a:endParaRPr lang="en-US" sz="1100" dirty="0"/>
          </a:p>
          <a:p>
            <a:pPr marL="0" indent="0" algn="just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option 2 - if we provide alternative value in case of null:</a:t>
            </a:r>
            <a:endParaRPr lang="en-US" sz="1600" dirty="0"/>
          </a:p>
          <a:p>
            <a:pPr marL="0" indent="0" algn="just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description2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??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600" dirty="0"/>
          </a:p>
          <a:p>
            <a:pPr lvl="1" algn="just">
              <a:spcBef>
                <a:spcPts val="450"/>
              </a:spcBef>
            </a:pPr>
            <a:endParaRPr lang="he-IL" sz="1600" b="1" dirty="0">
              <a:solidFill>
                <a:srgbClr val="000000"/>
              </a:solidFill>
              <a:latin typeface="David" panose="020E0502060401010101" pitchFamily="34" charset="-79"/>
            </a:endParaRPr>
          </a:p>
          <a:p>
            <a:pPr lvl="1" algn="just">
              <a:spcBef>
                <a:spcPts val="450"/>
              </a:spcBef>
            </a:pPr>
            <a:r>
              <a:rPr lang="he-IL" sz="1600" b="1" dirty="0">
                <a:solidFill>
                  <a:srgbClr val="000000"/>
                </a:solidFill>
                <a:latin typeface="David" panose="020E0502060401010101" pitchFamily="34" charset="-79"/>
              </a:rPr>
              <a:t>בעזרת משתנה מסוג </a:t>
            </a:r>
            <a:r>
              <a:rPr lang="en-US" sz="1600" b="1" dirty="0">
                <a:solidFill>
                  <a:srgbClr val="000000"/>
                </a:solidFill>
                <a:latin typeface="David" panose="020E0502060401010101" pitchFamily="34" charset="-79"/>
              </a:rPr>
              <a:t>nullable</a:t>
            </a:r>
            <a:r>
              <a:rPr lang="he-IL" sz="1600" b="1" dirty="0">
                <a:solidFill>
                  <a:srgbClr val="000000"/>
                </a:solidFill>
                <a:latin typeface="David" panose="020E0502060401010101" pitchFamily="34" charset="-79"/>
              </a:rPr>
              <a:t>:</a:t>
            </a:r>
            <a:endParaRPr lang="en-US" sz="1100" dirty="0"/>
          </a:p>
          <a:p>
            <a:pPr marL="0" indent="0" algn="just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option 3 - define a nullable variable</a:t>
            </a:r>
            <a:endParaRPr lang="en-US" sz="1600" dirty="0"/>
          </a:p>
          <a:p>
            <a:pPr marL="0" indent="0" algn="just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description3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1600" dirty="0"/>
          </a:p>
          <a:p>
            <a:pPr lvl="1"/>
            <a:endParaRPr lang="he-IL" sz="1600" dirty="0">
              <a:solidFill>
                <a:srgbClr val="000000"/>
              </a:solidFill>
              <a:latin typeface="David" panose="020E0502060401010101" pitchFamily="34" charset="-79"/>
            </a:endParaRPr>
          </a:p>
          <a:p>
            <a:pPr lvl="1"/>
            <a:r>
              <a:rPr lang="he-IL" sz="1600" dirty="0">
                <a:solidFill>
                  <a:srgbClr val="000000"/>
                </a:solidFill>
                <a:latin typeface="David" panose="020E0502060401010101" pitchFamily="34" charset="-79"/>
              </a:rPr>
              <a:t>שימו לב: </a:t>
            </a:r>
            <a:r>
              <a:rPr lang="he-IL" sz="1600" u="sng" dirty="0">
                <a:solidFill>
                  <a:srgbClr val="000000"/>
                </a:solidFill>
                <a:latin typeface="David" panose="020E0502060401010101" pitchFamily="34" charset="-79"/>
              </a:rPr>
              <a:t>מתודות רבות של ספריות דוט-נט</a:t>
            </a:r>
            <a:r>
              <a:rPr lang="he-IL" sz="1600" dirty="0">
                <a:solidFill>
                  <a:srgbClr val="000000"/>
                </a:solidFill>
                <a:latin typeface="David" panose="020E0502060401010101" pitchFamily="34" charset="-79"/>
              </a:rPr>
              <a:t> מחזירות </a:t>
            </a:r>
            <a:r>
              <a:rPr lang="he-IL" sz="1600" b="1" dirty="0">
                <a:solidFill>
                  <a:srgbClr val="000000"/>
                </a:solidFill>
                <a:latin typeface="David" panose="020E0502060401010101" pitchFamily="34" charset="-79"/>
              </a:rPr>
              <a:t>בגרסאות החדשות </a:t>
            </a:r>
            <a:r>
              <a:rPr lang="he-IL" sz="1600" dirty="0">
                <a:solidFill>
                  <a:srgbClr val="000000"/>
                </a:solidFill>
                <a:latin typeface="David" panose="020E0502060401010101" pitchFamily="34" charset="-79"/>
              </a:rPr>
              <a:t>ערך מטיפוס מתאפס, כמו בדוגמה הנ"ל.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EC2B1-356E-8B0D-3FEB-6FA404112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9654E-5318-4238-B03D-55CEA01D4D35}" type="slidenum">
              <a:rPr lang="he-IL" smtClean="0"/>
              <a:t>75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39267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38A6A78-FB21-473C-0293-4D97ED54C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br>
              <a:rPr lang="en-US" sz="2400" dirty="0"/>
            </a:br>
            <a:r>
              <a:rPr lang="he-IL" sz="2400" dirty="0"/>
              <a:t>באילו מקרים נרצה להגדיר טיפוסי</a:t>
            </a:r>
            <a:r>
              <a:rPr lang="en-US" sz="2400" dirty="0"/>
              <a:t> </a:t>
            </a:r>
            <a:r>
              <a:rPr lang="he-IL" sz="2400" dirty="0"/>
              <a:t>ערך מתאפסים</a:t>
            </a:r>
            <a:br>
              <a:rPr lang="en-US" sz="2400" dirty="0"/>
            </a:br>
            <a:r>
              <a:rPr lang="he-IL" sz="2400" dirty="0"/>
              <a:t> </a:t>
            </a:r>
            <a:r>
              <a:rPr lang="en-US" sz="2400" dirty="0"/>
              <a:t>(</a:t>
            </a:r>
            <a:r>
              <a:rPr lang="en-US" sz="1650" dirty="0"/>
              <a:t>Nullable value Type</a:t>
            </a:r>
            <a:r>
              <a:rPr lang="en-US" sz="2400" dirty="0"/>
              <a:t>)</a:t>
            </a:r>
            <a:r>
              <a:rPr lang="he-IL" sz="2400" dirty="0"/>
              <a:t>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3AAA80-8E41-C737-61F2-88D99D84B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450"/>
              </a:spcBef>
            </a:pPr>
            <a:r>
              <a:rPr lang="he-IL" sz="2000" b="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מקרה 4: </a:t>
            </a:r>
            <a:r>
              <a:rPr lang="he-IL" sz="2000" b="1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לצורך נוחות כתיבה ואחידות בקוד</a:t>
            </a:r>
            <a:r>
              <a:rPr lang="he-IL" sz="2000" b="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. נרצה לשאול אם הערך הוא</a:t>
            </a:r>
            <a:r>
              <a:rPr lang="en-US" sz="2000" b="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null </a:t>
            </a:r>
            <a:r>
              <a:rPr lang="he-IL" sz="2000" b="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במקום להשוותו לערך ברירת מחדל</a:t>
            </a:r>
            <a:endParaRPr lang="he-IL" sz="1800" dirty="0"/>
          </a:p>
          <a:p>
            <a:pPr lvl="1" algn="just">
              <a:spcBef>
                <a:spcPts val="450"/>
              </a:spcBef>
            </a:pPr>
            <a:r>
              <a:rPr lang="he-IL" sz="1800" b="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לדוגמה, נרצה לשאול בצורה אלגנטית כך:</a:t>
            </a:r>
            <a:endParaRPr lang="he-IL" sz="1100" dirty="0"/>
          </a:p>
          <a:p>
            <a:pPr marL="0" indent="0" algn="just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? str =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abc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sz="1800" dirty="0"/>
          </a:p>
          <a:p>
            <a:pPr marL="0" indent="0" algn="just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(str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not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//...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  <a:p>
            <a:pPr lvl="1" algn="just">
              <a:spcBef>
                <a:spcPts val="0"/>
              </a:spcBef>
            </a:pPr>
            <a:endParaRPr lang="he-IL" sz="1800" b="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lvl="1" algn="just">
              <a:spcBef>
                <a:spcPts val="0"/>
              </a:spcBef>
            </a:pPr>
            <a:r>
              <a:rPr lang="he-IL" sz="1800" b="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או כך:</a:t>
            </a:r>
            <a:endParaRPr lang="he-IL" sz="1100" dirty="0"/>
          </a:p>
          <a:p>
            <a:pPr marL="0" indent="0" algn="just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(!str) {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//...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  <a:p>
            <a:pPr lvl="1" algn="just">
              <a:spcBef>
                <a:spcPts val="0"/>
              </a:spcBef>
            </a:pPr>
            <a:endParaRPr lang="he-IL" sz="1800" b="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lvl="1" algn="just">
              <a:spcBef>
                <a:spcPts val="0"/>
              </a:spcBef>
            </a:pPr>
            <a:r>
              <a:rPr lang="he-IL" sz="1800" b="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במקום כך:</a:t>
            </a:r>
            <a:endParaRPr lang="he-IL" sz="1100" dirty="0"/>
          </a:p>
          <a:p>
            <a:pPr marL="0" indent="0" algn="just" rtl="0">
              <a:spcBef>
                <a:spcPts val="0"/>
              </a:spcBef>
              <a:buNone/>
            </a:pPr>
            <a:r>
              <a:rPr lang="he-IL" sz="20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instead of</a:t>
            </a:r>
            <a:endParaRPr lang="en-US" sz="1800" dirty="0"/>
          </a:p>
          <a:p>
            <a:pPr marL="0" indent="0" algn="l" rtl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(str ==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  {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//... 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EC2B1-356E-8B0D-3FEB-6FA404112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9654E-5318-4238-B03D-55CEA01D4D35}" type="slidenum">
              <a:rPr lang="he-IL" smtClean="0"/>
              <a:t>76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418508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D1C98FE-A1FA-577A-7BBE-FB73DBACC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45" y="2314575"/>
            <a:ext cx="357187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6BD484-79F3-656C-10C4-A4731112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e-IL" sz="2400" dirty="0"/>
              <a:t>טיפוסי</a:t>
            </a:r>
            <a:r>
              <a:rPr lang="en-US" sz="2400" dirty="0"/>
              <a:t> </a:t>
            </a:r>
            <a:r>
              <a:rPr lang="he-IL" sz="2400" dirty="0">
                <a:highlight>
                  <a:srgbClr val="FFFF00"/>
                </a:highlight>
              </a:rPr>
              <a:t>הפניה</a:t>
            </a:r>
            <a:r>
              <a:rPr lang="he-IL" sz="2400" dirty="0"/>
              <a:t> מתאפסים</a:t>
            </a:r>
            <a:br>
              <a:rPr lang="en-US" sz="2400" dirty="0"/>
            </a:br>
            <a:r>
              <a:rPr lang="he-IL" sz="2400" dirty="0"/>
              <a:t> </a:t>
            </a:r>
            <a:r>
              <a:rPr lang="en-US" sz="2400" dirty="0"/>
              <a:t>(</a:t>
            </a:r>
            <a:r>
              <a:rPr lang="en-US" sz="1650" dirty="0">
                <a:highlight>
                  <a:srgbClr val="FFFF00"/>
                </a:highlight>
              </a:rPr>
              <a:t>reference</a:t>
            </a:r>
            <a:r>
              <a:rPr lang="en-US" sz="1650" dirty="0"/>
              <a:t> value Type</a:t>
            </a:r>
            <a:r>
              <a:rPr lang="en-US" sz="2400" dirty="0"/>
              <a:t>)</a:t>
            </a:r>
            <a:endParaRPr lang="he-IL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69C32-D8BB-2A85-201B-F00CA9C39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spcBef>
                <a:spcPts val="450"/>
              </a:spcBef>
            </a:pPr>
            <a:r>
              <a:rPr lang="he-IL" sz="1350" dirty="0">
                <a:solidFill>
                  <a:srgbClr val="000000"/>
                </a:solidFill>
                <a:latin typeface="David" panose="020E0502060401010101" pitchFamily="34" charset="-79"/>
              </a:rPr>
              <a:t>תכונה שהיא </a:t>
            </a:r>
            <a:r>
              <a:rPr lang="en-US" sz="1350" dirty="0">
                <a:solidFill>
                  <a:srgbClr val="000000"/>
                </a:solidFill>
                <a:latin typeface="David" panose="020E0502060401010101" pitchFamily="34" charset="-79"/>
              </a:rPr>
              <a:t>reference type</a:t>
            </a:r>
            <a:r>
              <a:rPr lang="he-IL" sz="1350" dirty="0">
                <a:solidFill>
                  <a:srgbClr val="000000"/>
                </a:solidFill>
                <a:latin typeface="David" panose="020E0502060401010101" pitchFamily="34" charset="-79"/>
              </a:rPr>
              <a:t> </a:t>
            </a:r>
            <a:r>
              <a:rPr lang="he-IL" sz="1350" b="1" dirty="0">
                <a:solidFill>
                  <a:srgbClr val="000000"/>
                </a:solidFill>
                <a:latin typeface="David" panose="020E0502060401010101" pitchFamily="34" charset="-79"/>
              </a:rPr>
              <a:t>ממילא יכולה לקבל</a:t>
            </a:r>
            <a:r>
              <a:rPr lang="en-US" sz="1350" b="1" dirty="0">
                <a:solidFill>
                  <a:srgbClr val="000000"/>
                </a:solidFill>
                <a:latin typeface="David" panose="020E0502060401010101" pitchFamily="34" charset="-79"/>
              </a:rPr>
              <a:t>null</a:t>
            </a:r>
            <a:r>
              <a:rPr lang="en-US" sz="1350" dirty="0">
                <a:solidFill>
                  <a:srgbClr val="000000"/>
                </a:solidFill>
                <a:latin typeface="David" panose="020E0502060401010101" pitchFamily="34" charset="-79"/>
              </a:rPr>
              <a:t>  </a:t>
            </a:r>
            <a:r>
              <a:rPr lang="he-IL" sz="1350" dirty="0">
                <a:solidFill>
                  <a:srgbClr val="000000"/>
                </a:solidFill>
                <a:latin typeface="David" panose="020E0502060401010101" pitchFamily="34" charset="-79"/>
              </a:rPr>
              <a:t> אז מה החידוש בהגדרת תכונה כזו כ </a:t>
            </a:r>
            <a:r>
              <a:rPr lang="en-US" sz="1350" b="1" dirty="0">
                <a:solidFill>
                  <a:srgbClr val="000000"/>
                </a:solidFill>
                <a:latin typeface="David" panose="020E0502060401010101" pitchFamily="34" charset="-79"/>
              </a:rPr>
              <a:t>nullable reference type</a:t>
            </a:r>
            <a:r>
              <a:rPr lang="he-IL" sz="1350" b="1" dirty="0">
                <a:solidFill>
                  <a:srgbClr val="000000"/>
                </a:solidFill>
                <a:latin typeface="David" panose="020E0502060401010101" pitchFamily="34" charset="-79"/>
              </a:rPr>
              <a:t>?</a:t>
            </a:r>
            <a:endParaRPr lang="en-US" sz="2100" dirty="0"/>
          </a:p>
          <a:p>
            <a:pPr lvl="1" algn="just">
              <a:spcBef>
                <a:spcPts val="450"/>
              </a:spcBef>
            </a:pPr>
            <a:r>
              <a:rPr lang="he-IL" sz="1275" b="1" dirty="0">
                <a:solidFill>
                  <a:srgbClr val="000000"/>
                </a:solidFill>
                <a:latin typeface="David" panose="020E0502060401010101" pitchFamily="34" charset="-79"/>
              </a:rPr>
              <a:t>לדוגמה</a:t>
            </a:r>
            <a:r>
              <a:rPr lang="he-IL" sz="1275" dirty="0">
                <a:solidFill>
                  <a:srgbClr val="000000"/>
                </a:solidFill>
                <a:latin typeface="David" panose="020E0502060401010101" pitchFamily="34" charset="-79"/>
              </a:rPr>
              <a:t>, אובייקט מטיפוס </a:t>
            </a:r>
            <a:r>
              <a:rPr lang="he-IL" sz="1275" b="1" dirty="0">
                <a:solidFill>
                  <a:srgbClr val="000000"/>
                </a:solidFill>
                <a:latin typeface="David" panose="020E0502060401010101" pitchFamily="34" charset="-79"/>
              </a:rPr>
              <a:t>מחלקת </a:t>
            </a:r>
            <a:r>
              <a:rPr lang="en-US" sz="1275" b="1" dirty="0">
                <a:solidFill>
                  <a:srgbClr val="000000"/>
                </a:solidFill>
                <a:latin typeface="David" panose="020E0502060401010101" pitchFamily="34" charset="-79"/>
              </a:rPr>
              <a:t>(class)</a:t>
            </a:r>
            <a:r>
              <a:rPr lang="he-IL" sz="1275" b="1" dirty="0">
                <a:solidFill>
                  <a:srgbClr val="000000"/>
                </a:solidFill>
                <a:latin typeface="David" panose="020E0502060401010101" pitchFamily="34" charset="-79"/>
              </a:rPr>
              <a:t> </a:t>
            </a:r>
            <a:r>
              <a:rPr lang="he-IL" sz="1275" dirty="0">
                <a:solidFill>
                  <a:srgbClr val="000000"/>
                </a:solidFill>
                <a:latin typeface="David" panose="020E0502060401010101" pitchFamily="34" charset="-79"/>
              </a:rPr>
              <a:t>סטודנט שהוא </a:t>
            </a:r>
            <a:r>
              <a:rPr lang="he-IL" sz="1275" b="1" dirty="0">
                <a:solidFill>
                  <a:srgbClr val="000000"/>
                </a:solidFill>
                <a:latin typeface="David" panose="020E0502060401010101" pitchFamily="34" charset="-79"/>
              </a:rPr>
              <a:t>מלכתחילה </a:t>
            </a:r>
            <a:r>
              <a:rPr lang="en-US" sz="1275" b="1" dirty="0">
                <a:solidFill>
                  <a:srgbClr val="000000"/>
                </a:solidFill>
                <a:latin typeface="David" panose="020E0502060401010101" pitchFamily="34" charset="-79"/>
              </a:rPr>
              <a:t>reference type</a:t>
            </a:r>
            <a:r>
              <a:rPr lang="he-IL" sz="1275" b="1" dirty="0">
                <a:solidFill>
                  <a:srgbClr val="000000"/>
                </a:solidFill>
                <a:latin typeface="David" panose="020E0502060401010101" pitchFamily="34" charset="-79"/>
              </a:rPr>
              <a:t>:</a:t>
            </a:r>
          </a:p>
          <a:p>
            <a:pPr marL="219456" lvl="1" indent="0" algn="just">
              <a:spcBef>
                <a:spcPts val="450"/>
              </a:spcBef>
              <a:buNone/>
            </a:pPr>
            <a:endParaRPr lang="en-US" sz="1275" dirty="0"/>
          </a:p>
          <a:p>
            <a:pPr lvl="1" algn="just">
              <a:spcBef>
                <a:spcPts val="450"/>
              </a:spcBef>
            </a:pPr>
            <a:endParaRPr lang="he-IL" sz="1275" dirty="0">
              <a:solidFill>
                <a:srgbClr val="000000"/>
              </a:solidFill>
              <a:latin typeface="David" panose="020E0502060401010101" pitchFamily="34" charset="-79"/>
            </a:endParaRPr>
          </a:p>
          <a:p>
            <a:pPr lvl="1" algn="just">
              <a:spcBef>
                <a:spcPts val="450"/>
              </a:spcBef>
            </a:pPr>
            <a:endParaRPr lang="he-IL" sz="1275" dirty="0">
              <a:solidFill>
                <a:srgbClr val="000000"/>
              </a:solidFill>
              <a:latin typeface="David" panose="020E0502060401010101" pitchFamily="34" charset="-79"/>
            </a:endParaRPr>
          </a:p>
          <a:p>
            <a:pPr marL="219456" lvl="1" indent="0" algn="just">
              <a:spcBef>
                <a:spcPts val="450"/>
              </a:spcBef>
              <a:buNone/>
            </a:pPr>
            <a:endParaRPr lang="he-IL" sz="1275" dirty="0">
              <a:solidFill>
                <a:srgbClr val="000000"/>
              </a:solidFill>
              <a:latin typeface="David" panose="020E0502060401010101" pitchFamily="34" charset="-79"/>
            </a:endParaRPr>
          </a:p>
          <a:p>
            <a:pPr marL="219456" lvl="1" indent="0" algn="just">
              <a:spcBef>
                <a:spcPts val="450"/>
              </a:spcBef>
              <a:buNone/>
            </a:pPr>
            <a:endParaRPr lang="he-IL" sz="1275" dirty="0">
              <a:solidFill>
                <a:srgbClr val="000000"/>
              </a:solidFill>
              <a:latin typeface="David" panose="020E0502060401010101" pitchFamily="34" charset="-79"/>
            </a:endParaRPr>
          </a:p>
          <a:p>
            <a:pPr marL="219456" lvl="1" indent="0" algn="just">
              <a:spcBef>
                <a:spcPts val="450"/>
              </a:spcBef>
              <a:buNone/>
            </a:pPr>
            <a:endParaRPr lang="he-IL" sz="1275" dirty="0">
              <a:solidFill>
                <a:srgbClr val="000000"/>
              </a:solidFill>
              <a:latin typeface="David" panose="020E0502060401010101" pitchFamily="34" charset="-79"/>
            </a:endParaRPr>
          </a:p>
          <a:p>
            <a:pPr lvl="1" algn="just">
              <a:spcBef>
                <a:spcPts val="450"/>
              </a:spcBef>
            </a:pPr>
            <a:endParaRPr lang="he-IL" sz="1275" dirty="0">
              <a:solidFill>
                <a:srgbClr val="000000"/>
              </a:solidFill>
              <a:latin typeface="David" panose="020E0502060401010101" pitchFamily="34" charset="-79"/>
            </a:endParaRPr>
          </a:p>
          <a:p>
            <a:pPr lvl="1" algn="just">
              <a:spcBef>
                <a:spcPts val="450"/>
              </a:spcBef>
            </a:pPr>
            <a:r>
              <a:rPr lang="he-IL" sz="1275" dirty="0">
                <a:solidFill>
                  <a:srgbClr val="000000"/>
                </a:solidFill>
                <a:latin typeface="David" panose="020E0502060401010101" pitchFamily="34" charset="-79"/>
              </a:rPr>
              <a:t>יצרנו כאן אובייקט מטיפוס </a:t>
            </a:r>
            <a:r>
              <a:rPr lang="en-US" sz="1275" dirty="0">
                <a:solidFill>
                  <a:srgbClr val="000000"/>
                </a:solidFill>
                <a:latin typeface="David" panose="020E0502060401010101" pitchFamily="34" charset="-79"/>
              </a:rPr>
              <a:t>Student, </a:t>
            </a:r>
            <a:r>
              <a:rPr lang="he-IL" sz="1275" dirty="0">
                <a:solidFill>
                  <a:srgbClr val="000000"/>
                </a:solidFill>
                <a:latin typeface="David" panose="020E0502060401010101" pitchFamily="34" charset="-79"/>
              </a:rPr>
              <a:t> שהוא</a:t>
            </a:r>
            <a:r>
              <a:rPr lang="en-US" sz="1275" dirty="0">
                <a:solidFill>
                  <a:srgbClr val="000000"/>
                </a:solidFill>
                <a:latin typeface="David" panose="020E0502060401010101" pitchFamily="34" charset="-79"/>
              </a:rPr>
              <a:t>reference type </a:t>
            </a:r>
            <a:r>
              <a:rPr lang="he-IL" sz="1275" dirty="0">
                <a:solidFill>
                  <a:srgbClr val="000000"/>
                </a:solidFill>
                <a:latin typeface="David" panose="020E0502060401010101" pitchFamily="34" charset="-79"/>
              </a:rPr>
              <a:t> ואנו יכולים להציב בו</a:t>
            </a:r>
            <a:r>
              <a:rPr lang="en-US" sz="1275" dirty="0">
                <a:solidFill>
                  <a:srgbClr val="000000"/>
                </a:solidFill>
                <a:latin typeface="David" panose="020E0502060401010101" pitchFamily="34" charset="-79"/>
              </a:rPr>
              <a:t>null </a:t>
            </a:r>
            <a:r>
              <a:rPr lang="he-IL" sz="1275" dirty="0">
                <a:solidFill>
                  <a:srgbClr val="000000"/>
                </a:solidFill>
                <a:latin typeface="David" panose="020E0502060401010101" pitchFamily="34" charset="-79"/>
              </a:rPr>
              <a:t> בכל רגע נתון. אז למה שנרצה להגדיר האובייקט מטיפוס </a:t>
            </a:r>
            <a:r>
              <a:rPr lang="en-US" sz="1275" b="1" dirty="0">
                <a:solidFill>
                  <a:srgbClr val="000000"/>
                </a:solidFill>
                <a:latin typeface="David" panose="020E0502060401010101" pitchFamily="34" charset="-79"/>
              </a:rPr>
              <a:t>nullable reference type</a:t>
            </a:r>
            <a:r>
              <a:rPr lang="he-IL" sz="1275" b="1" dirty="0">
                <a:solidFill>
                  <a:srgbClr val="000000"/>
                </a:solidFill>
                <a:latin typeface="David" panose="020E0502060401010101" pitchFamily="34" charset="-79"/>
              </a:rPr>
              <a:t>?</a:t>
            </a:r>
            <a:endParaRPr lang="en-US" sz="1275" dirty="0"/>
          </a:p>
          <a:p>
            <a:pPr lvl="1" algn="just">
              <a:spcBef>
                <a:spcPts val="450"/>
              </a:spcBef>
            </a:pPr>
            <a:r>
              <a:rPr lang="he-IL" sz="1275" b="1" dirty="0">
                <a:solidFill>
                  <a:srgbClr val="000000"/>
                </a:solidFill>
                <a:latin typeface="David" panose="020E0502060401010101" pitchFamily="34" charset="-79"/>
              </a:rPr>
              <a:t>שימו לב שהקומפיילר אפילו מציג אזהרה ולא "אוהב" את זה שהצבנו </a:t>
            </a:r>
            <a:r>
              <a:rPr lang="en-US" sz="1275" b="1" dirty="0">
                <a:solidFill>
                  <a:srgbClr val="000000"/>
                </a:solidFill>
                <a:latin typeface="David" panose="020E0502060401010101" pitchFamily="34" charset="-79"/>
              </a:rPr>
              <a:t>null </a:t>
            </a:r>
            <a:r>
              <a:rPr lang="he-IL" sz="1275" b="1" dirty="0">
                <a:solidFill>
                  <a:srgbClr val="000000"/>
                </a:solidFill>
                <a:latin typeface="David" panose="020E0502060401010101" pitchFamily="34" charset="-79"/>
              </a:rPr>
              <a:t> במשתנה שהוא </a:t>
            </a:r>
            <a:r>
              <a:rPr lang="en-US" sz="1275" b="1" dirty="0">
                <a:solidFill>
                  <a:srgbClr val="000000"/>
                </a:solidFill>
                <a:latin typeface="David" panose="020E0502060401010101" pitchFamily="34" charset="-79"/>
              </a:rPr>
              <a:t>reference type</a:t>
            </a:r>
            <a:endParaRPr lang="en-US" sz="1275" dirty="0"/>
          </a:p>
          <a:p>
            <a:pPr algn="just">
              <a:spcBef>
                <a:spcPts val="450"/>
              </a:spcBef>
            </a:pPr>
            <a:endParaRPr lang="he-IL" sz="1350" dirty="0">
              <a:solidFill>
                <a:srgbClr val="000000"/>
              </a:solidFill>
              <a:latin typeface="David" panose="020E0502060401010101" pitchFamily="34" charset="-79"/>
            </a:endParaRPr>
          </a:p>
          <a:p>
            <a:pPr algn="just">
              <a:spcBef>
                <a:spcPts val="450"/>
              </a:spcBef>
            </a:pPr>
            <a:r>
              <a:rPr lang="he-IL" sz="1350" dirty="0">
                <a:solidFill>
                  <a:srgbClr val="000000"/>
                </a:solidFill>
                <a:latin typeface="David" panose="020E0502060401010101" pitchFamily="34" charset="-79"/>
              </a:rPr>
              <a:t>כלומר, הקומפיילר מציע לנו לעבוד מלכתחילה עם </a:t>
            </a:r>
            <a:r>
              <a:rPr lang="en-US" sz="1350" b="1" dirty="0">
                <a:solidFill>
                  <a:srgbClr val="000000"/>
                </a:solidFill>
                <a:latin typeface="David" panose="020E0502060401010101" pitchFamily="34" charset="-79"/>
              </a:rPr>
              <a:t>nullable reference type </a:t>
            </a:r>
            <a:r>
              <a:rPr lang="he-IL" sz="1350" b="1" dirty="0">
                <a:solidFill>
                  <a:srgbClr val="000000"/>
                </a:solidFill>
                <a:latin typeface="David" panose="020E0502060401010101" pitchFamily="34" charset="-79"/>
              </a:rPr>
              <a:t> </a:t>
            </a:r>
            <a:r>
              <a:rPr lang="he-IL" sz="1350" dirty="0">
                <a:solidFill>
                  <a:srgbClr val="000000"/>
                </a:solidFill>
                <a:latin typeface="David" panose="020E0502060401010101" pitchFamily="34" charset="-79"/>
              </a:rPr>
              <a:t>ולא עם</a:t>
            </a:r>
            <a:r>
              <a:rPr lang="he-IL" sz="1350" b="1" dirty="0">
                <a:solidFill>
                  <a:srgbClr val="000000"/>
                </a:solidFill>
                <a:latin typeface="David" panose="020E0502060401010101" pitchFamily="34" charset="-79"/>
              </a:rPr>
              <a:t> </a:t>
            </a:r>
            <a:r>
              <a:rPr lang="en-US" sz="1350" b="1" dirty="0">
                <a:solidFill>
                  <a:srgbClr val="000000"/>
                </a:solidFill>
                <a:latin typeface="David" panose="020E0502060401010101" pitchFamily="34" charset="-79"/>
              </a:rPr>
              <a:t>reference type </a:t>
            </a:r>
            <a:r>
              <a:rPr lang="he-IL" sz="1350" b="1" dirty="0">
                <a:solidFill>
                  <a:srgbClr val="000000"/>
                </a:solidFill>
                <a:latin typeface="David" panose="020E0502060401010101" pitchFamily="34" charset="-79"/>
              </a:rPr>
              <a:t> </a:t>
            </a:r>
            <a:r>
              <a:rPr lang="he-IL" sz="1350" dirty="0">
                <a:solidFill>
                  <a:srgbClr val="000000"/>
                </a:solidFill>
                <a:latin typeface="David" panose="020E0502060401010101" pitchFamily="34" charset="-79"/>
              </a:rPr>
              <a:t>רגילים</a:t>
            </a:r>
            <a:r>
              <a:rPr lang="he-IL" sz="1350" b="1" dirty="0">
                <a:solidFill>
                  <a:srgbClr val="000000"/>
                </a:solidFill>
                <a:latin typeface="David" panose="020E0502060401010101" pitchFamily="34" charset="-79"/>
              </a:rPr>
              <a:t>!</a:t>
            </a:r>
            <a:endParaRPr lang="he-IL" sz="2100" dirty="0"/>
          </a:p>
          <a:p>
            <a:pPr lvl="1" algn="just">
              <a:spcBef>
                <a:spcPts val="450"/>
              </a:spcBef>
            </a:pPr>
            <a:r>
              <a:rPr lang="he-IL" sz="1275" dirty="0">
                <a:solidFill>
                  <a:srgbClr val="000000"/>
                </a:solidFill>
                <a:latin typeface="David" panose="020E0502060401010101" pitchFamily="34" charset="-79"/>
              </a:rPr>
              <a:t>אם נגדיר את </a:t>
            </a:r>
            <a:r>
              <a:rPr lang="en-US" sz="1275" dirty="0" err="1">
                <a:solidFill>
                  <a:srgbClr val="000000"/>
                </a:solidFill>
                <a:latin typeface="David" panose="020E0502060401010101" pitchFamily="34" charset="-79"/>
              </a:rPr>
              <a:t>ps</a:t>
            </a:r>
            <a:r>
              <a:rPr lang="en-US" sz="1275" dirty="0">
                <a:solidFill>
                  <a:srgbClr val="000000"/>
                </a:solidFill>
                <a:latin typeface="David" panose="020E0502060401010101" pitchFamily="34" charset="-79"/>
              </a:rPr>
              <a:t> </a:t>
            </a:r>
            <a:r>
              <a:rPr lang="he-IL" sz="1275" dirty="0">
                <a:solidFill>
                  <a:srgbClr val="000000"/>
                </a:solidFill>
                <a:latin typeface="David" panose="020E0502060401010101" pitchFamily="34" charset="-79"/>
              </a:rPr>
              <a:t> כ</a:t>
            </a:r>
            <a:r>
              <a:rPr lang="en-US" sz="1275" dirty="0">
                <a:solidFill>
                  <a:srgbClr val="000000"/>
                </a:solidFill>
                <a:latin typeface="David" panose="020E0502060401010101" pitchFamily="34" charset="-79"/>
              </a:rPr>
              <a:t>nullable reference type </a:t>
            </a:r>
            <a:r>
              <a:rPr lang="he-IL" sz="1275" dirty="0">
                <a:solidFill>
                  <a:srgbClr val="000000"/>
                </a:solidFill>
                <a:latin typeface="David" panose="020E0502060401010101" pitchFamily="34" charset="-79"/>
              </a:rPr>
              <a:t> אז הקומפיילר לא יצעק. כך:</a:t>
            </a:r>
            <a:endParaRPr lang="he-IL" sz="1275" dirty="0"/>
          </a:p>
          <a:p>
            <a:pPr marL="0" indent="0" algn="just" rtl="0">
              <a:spcBef>
                <a:spcPts val="0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Student?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ps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(4, 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"h"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100" dirty="0"/>
          </a:p>
          <a:p>
            <a:pPr marL="0" indent="0" algn="just" rtl="0">
              <a:spcBef>
                <a:spcPts val="0"/>
              </a:spcBef>
              <a:buNone/>
            </a:pP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ps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100" dirty="0"/>
          </a:p>
          <a:p>
            <a:pPr algn="just">
              <a:spcBef>
                <a:spcPts val="450"/>
              </a:spcBef>
            </a:pPr>
            <a:endParaRPr lang="he-IL" sz="1350" b="1" dirty="0">
              <a:solidFill>
                <a:srgbClr val="000000"/>
              </a:solidFill>
              <a:latin typeface="David" panose="020E0502060401010101" pitchFamily="34" charset="-79"/>
            </a:endParaRPr>
          </a:p>
          <a:p>
            <a:pPr algn="just">
              <a:spcBef>
                <a:spcPts val="450"/>
              </a:spcBef>
            </a:pPr>
            <a:r>
              <a:rPr lang="he-IL" sz="1350" b="1" dirty="0">
                <a:solidFill>
                  <a:srgbClr val="000000"/>
                </a:solidFill>
                <a:latin typeface="David" panose="020E0502060401010101" pitchFamily="34" charset="-79"/>
              </a:rPr>
              <a:t>זוהי הקשחה של מיקרוסופט בגרסאות האחרונות על מנת ליצור אחידות וכדי למנוע טעויות של גישה למשתנים שאינם מאותחלים.</a:t>
            </a:r>
            <a:endParaRPr lang="he-IL" sz="2100" dirty="0"/>
          </a:p>
          <a:p>
            <a:pPr algn="just">
              <a:spcBef>
                <a:spcPts val="450"/>
              </a:spcBef>
            </a:pPr>
            <a:r>
              <a:rPr lang="he-IL" sz="1350" dirty="0">
                <a:solidFill>
                  <a:srgbClr val="000000"/>
                </a:solidFill>
                <a:latin typeface="David" panose="020E0502060401010101" pitchFamily="34" charset="-79"/>
              </a:rPr>
              <a:t>הרי לא יוצרים כאן סוג חדש או מיוחד, אז מה התועלת בכך? </a:t>
            </a:r>
            <a:r>
              <a:rPr lang="he-IL" sz="1350" b="1" dirty="0">
                <a:solidFill>
                  <a:srgbClr val="000000"/>
                </a:solidFill>
                <a:latin typeface="David" panose="020E0502060401010101" pitchFamily="34" charset="-79"/>
              </a:rPr>
              <a:t>באילו מקרים נרצה להגדיר תכונות כ </a:t>
            </a:r>
            <a:r>
              <a:rPr lang="en-US" sz="1350" b="1" dirty="0">
                <a:solidFill>
                  <a:srgbClr val="000000"/>
                </a:solidFill>
                <a:latin typeface="David" panose="020E0502060401010101" pitchFamily="34" charset="-79"/>
              </a:rPr>
              <a:t>nullable reference type</a:t>
            </a:r>
            <a:r>
              <a:rPr lang="he-IL" sz="1350" b="1" dirty="0">
                <a:solidFill>
                  <a:srgbClr val="000000"/>
                </a:solidFill>
                <a:latin typeface="David" panose="020E0502060401010101" pitchFamily="34" charset="-79"/>
              </a:rPr>
              <a:t>?</a:t>
            </a:r>
            <a:endParaRPr lang="en-US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1F086-A66C-77D9-570A-0D184684C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9654E-5318-4238-B03D-55CEA01D4D35}" type="slidenum">
              <a:rPr lang="he-IL" smtClean="0"/>
              <a:t>77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2177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BF1CA1-F231-6787-8BBA-AAB9A6C69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br>
              <a:rPr lang="en-US" sz="2400" dirty="0"/>
            </a:br>
            <a:r>
              <a:rPr lang="he-IL" sz="2400" dirty="0"/>
              <a:t>באילו מקרים נרצה להגדיר טיפוסי</a:t>
            </a:r>
            <a:r>
              <a:rPr lang="en-US" sz="2400" dirty="0"/>
              <a:t> </a:t>
            </a:r>
            <a:r>
              <a:rPr lang="he-IL" sz="2400" dirty="0">
                <a:highlight>
                  <a:srgbClr val="FFFF00"/>
                </a:highlight>
              </a:rPr>
              <a:t>הפניה</a:t>
            </a:r>
            <a:r>
              <a:rPr lang="he-IL" sz="2400" dirty="0"/>
              <a:t> מתאפסים</a:t>
            </a:r>
            <a:br>
              <a:rPr lang="en-US" sz="2400" dirty="0"/>
            </a:br>
            <a:r>
              <a:rPr lang="he-IL" sz="2400" dirty="0"/>
              <a:t> </a:t>
            </a:r>
            <a:r>
              <a:rPr lang="en-US" sz="2400" dirty="0"/>
              <a:t>(</a:t>
            </a:r>
            <a:r>
              <a:rPr lang="en-US" sz="1650" dirty="0">
                <a:highlight>
                  <a:srgbClr val="FFFF00"/>
                </a:highlight>
              </a:rPr>
              <a:t>reference</a:t>
            </a:r>
            <a:r>
              <a:rPr lang="en-US" sz="1650" dirty="0"/>
              <a:t> value Type</a:t>
            </a:r>
            <a:r>
              <a:rPr lang="en-US" sz="2400" dirty="0"/>
              <a:t>)</a:t>
            </a:r>
            <a:r>
              <a:rPr lang="he-IL" sz="2400" dirty="0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D7270-F905-72F3-A13F-8135A242F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450"/>
              </a:spcBef>
            </a:pPr>
            <a:r>
              <a:rPr lang="he-IL" sz="1350" b="1" dirty="0">
                <a:solidFill>
                  <a:srgbClr val="000000"/>
                </a:solidFill>
                <a:latin typeface="David" panose="020E0502060401010101" pitchFamily="34" charset="-79"/>
              </a:rPr>
              <a:t>מקרה 1: </a:t>
            </a:r>
            <a:r>
              <a:rPr lang="he-IL" sz="1350" b="1" u="sng" dirty="0">
                <a:solidFill>
                  <a:srgbClr val="000000"/>
                </a:solidFill>
                <a:latin typeface="David" panose="020E0502060401010101" pitchFamily="34" charset="-79"/>
              </a:rPr>
              <a:t>קריאה למתודות קיימות</a:t>
            </a:r>
            <a:r>
              <a:rPr lang="he-IL" sz="1350" b="1" dirty="0">
                <a:solidFill>
                  <a:srgbClr val="000000"/>
                </a:solidFill>
                <a:latin typeface="David" panose="020E0502060401010101" pitchFamily="34" charset="-79"/>
              </a:rPr>
              <a:t> שמחזירות</a:t>
            </a:r>
            <a:r>
              <a:rPr lang="en-US" sz="1350" b="1" dirty="0">
                <a:solidFill>
                  <a:srgbClr val="000000"/>
                </a:solidFill>
                <a:latin typeface="David" panose="020E0502060401010101" pitchFamily="34" charset="-79"/>
              </a:rPr>
              <a:t>nullable reference type </a:t>
            </a:r>
            <a:r>
              <a:rPr lang="he-IL" sz="1350" b="1" dirty="0">
                <a:solidFill>
                  <a:srgbClr val="000000"/>
                </a:solidFill>
                <a:latin typeface="David" panose="020E0502060401010101" pitchFamily="34" charset="-79"/>
              </a:rPr>
              <a:t> </a:t>
            </a:r>
            <a:r>
              <a:rPr lang="he-IL" sz="1350" b="1" u="sng" dirty="0">
                <a:solidFill>
                  <a:srgbClr val="000000"/>
                </a:solidFill>
                <a:latin typeface="David" panose="020E0502060401010101" pitchFamily="34" charset="-79"/>
              </a:rPr>
              <a:t>מאלצת</a:t>
            </a:r>
            <a:r>
              <a:rPr lang="he-IL" sz="1350" b="1" dirty="0">
                <a:solidFill>
                  <a:srgbClr val="000000"/>
                </a:solidFill>
                <a:latin typeface="David" panose="020E0502060401010101" pitchFamily="34" charset="-79"/>
              </a:rPr>
              <a:t> אותנו להציב את הערך החוזר בתוך תכונה שהיא </a:t>
            </a:r>
            <a:r>
              <a:rPr lang="en-US" sz="1350" b="1" dirty="0">
                <a:solidFill>
                  <a:srgbClr val="000000"/>
                </a:solidFill>
                <a:latin typeface="David" panose="020E0502060401010101" pitchFamily="34" charset="-79"/>
              </a:rPr>
              <a:t>nullable reference type</a:t>
            </a:r>
            <a:endParaRPr lang="en-US" b="0" dirty="0">
              <a:effectLst/>
            </a:endParaRPr>
          </a:p>
          <a:p>
            <a:pPr lvl="1" algn="just">
              <a:spcBef>
                <a:spcPts val="450"/>
              </a:spcBef>
            </a:pPr>
            <a:r>
              <a:rPr lang="he-IL" sz="1125" dirty="0">
                <a:solidFill>
                  <a:srgbClr val="000000"/>
                </a:solidFill>
                <a:latin typeface="David" panose="020E0502060401010101" pitchFamily="34" charset="-79"/>
              </a:rPr>
              <a:t>למשל המתודה הקיימת </a:t>
            </a:r>
            <a:r>
              <a:rPr lang="en-US" sz="1125" dirty="0">
                <a:solidFill>
                  <a:srgbClr val="000000"/>
                </a:solidFill>
                <a:latin typeface="David" panose="020E0502060401010101" pitchFamily="34" charset="-79"/>
              </a:rPr>
              <a:t>Find </a:t>
            </a:r>
            <a:r>
              <a:rPr lang="he-IL" sz="1125" dirty="0">
                <a:solidFill>
                  <a:srgbClr val="000000"/>
                </a:solidFill>
                <a:latin typeface="David" panose="020E0502060401010101" pitchFamily="34" charset="-79"/>
              </a:rPr>
              <a:t> של מחלקת</a:t>
            </a:r>
            <a:r>
              <a:rPr lang="he-IL" sz="1125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25" dirty="0">
                <a:solidFill>
                  <a:srgbClr val="000000"/>
                </a:solidFill>
                <a:latin typeface="David" panose="020E0502060401010101" pitchFamily="34" charset="-79"/>
              </a:rPr>
              <a:t>List </a:t>
            </a:r>
            <a:r>
              <a:rPr lang="he-IL" sz="1125" dirty="0">
                <a:solidFill>
                  <a:srgbClr val="000000"/>
                </a:solidFill>
                <a:latin typeface="David" panose="020E0502060401010101" pitchFamily="34" charset="-79"/>
              </a:rPr>
              <a:t> מחזירה </a:t>
            </a:r>
            <a:r>
              <a:rPr lang="he-IL" sz="1125" dirty="0">
                <a:solidFill>
                  <a:srgbClr val="000000"/>
                </a:solidFill>
                <a:latin typeface="Consolas" panose="020B0609020204030204" pitchFamily="49" charset="0"/>
              </a:rPr>
              <a:t>?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1125" dirty="0">
                <a:solidFill>
                  <a:srgbClr val="000000"/>
                </a:solidFill>
                <a:latin typeface="David" panose="020E0502060401010101" pitchFamily="34" charset="-79"/>
              </a:rPr>
              <a:t> </a:t>
            </a:r>
            <a:r>
              <a:rPr lang="he-IL" sz="1125" dirty="0">
                <a:solidFill>
                  <a:srgbClr val="000000"/>
                </a:solidFill>
                <a:latin typeface="David" panose="020E0502060401010101" pitchFamily="34" charset="-79"/>
              </a:rPr>
              <a:t> וכדי להתאים את עצמנו אליה נוכל לפתור זאת ב 3 דרכים:</a:t>
            </a:r>
          </a:p>
          <a:p>
            <a:pPr marL="219456" lvl="1" indent="0" algn="just">
              <a:spcBef>
                <a:spcPts val="450"/>
              </a:spcBef>
              <a:buNone/>
            </a:pPr>
            <a:endParaRPr lang="he-IL" b="0" dirty="0">
              <a:effectLst/>
            </a:endParaRPr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1275" dirty="0">
                <a:solidFill>
                  <a:srgbClr val="000000"/>
                </a:solidFill>
                <a:latin typeface="Consolas" panose="020B0609020204030204" pitchFamily="49" charset="0"/>
              </a:rPr>
              <a:t>List&lt;Student&gt; students = </a:t>
            </a:r>
            <a:r>
              <a:rPr lang="en-US" sz="1275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75" dirty="0">
                <a:solidFill>
                  <a:srgbClr val="000000"/>
                </a:solidFill>
                <a:latin typeface="Consolas" panose="020B0609020204030204" pitchFamily="49" charset="0"/>
              </a:rPr>
              <a:t> List&lt;Student&gt;();</a:t>
            </a:r>
            <a:endParaRPr lang="en-US" sz="1650" dirty="0"/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1275" dirty="0">
                <a:solidFill>
                  <a:srgbClr val="000000"/>
                </a:solidFill>
                <a:latin typeface="Consolas" panose="020B0609020204030204" pitchFamily="49" charset="0"/>
              </a:rPr>
              <a:t>Student s = </a:t>
            </a:r>
            <a:r>
              <a:rPr lang="en-US" sz="1275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75" dirty="0">
                <a:solidFill>
                  <a:srgbClr val="000000"/>
                </a:solidFill>
                <a:latin typeface="Consolas" panose="020B0609020204030204" pitchFamily="49" charset="0"/>
              </a:rPr>
              <a:t> (6, </a:t>
            </a:r>
            <a:r>
              <a:rPr lang="en-US" sz="1275" dirty="0">
                <a:solidFill>
                  <a:srgbClr val="A31515"/>
                </a:solidFill>
                <a:latin typeface="Consolas" panose="020B0609020204030204" pitchFamily="49" charset="0"/>
              </a:rPr>
              <a:t>"h"</a:t>
            </a:r>
            <a:r>
              <a:rPr lang="en-US" sz="1275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650" dirty="0"/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1275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students.Add</a:t>
            </a:r>
            <a:r>
              <a:rPr lang="en-US" sz="1275" dirty="0">
                <a:solidFill>
                  <a:srgbClr val="000000"/>
                </a:solidFill>
                <a:latin typeface="Consolas" panose="020B0609020204030204" pitchFamily="49" charset="0"/>
              </a:rPr>
              <a:t>(s);</a:t>
            </a:r>
            <a:endParaRPr lang="en-US" sz="1650" dirty="0"/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1275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sz="1650" dirty="0"/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1275" dirty="0">
                <a:solidFill>
                  <a:srgbClr val="000000"/>
                </a:solidFill>
                <a:latin typeface="Consolas" panose="020B0609020204030204" pitchFamily="49" charset="0"/>
              </a:rPr>
              <a:t>Student st1 = </a:t>
            </a:r>
            <a:r>
              <a:rPr lang="en-US" sz="1275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students.Find</a:t>
            </a:r>
            <a:r>
              <a:rPr lang="en-US" sz="1275" dirty="0">
                <a:solidFill>
                  <a:srgbClr val="000000"/>
                </a:solidFill>
                <a:latin typeface="Consolas" panose="020B0609020204030204" pitchFamily="49" charset="0"/>
              </a:rPr>
              <a:t>(s =&gt; </a:t>
            </a:r>
            <a:r>
              <a:rPr lang="en-US" sz="1275" dirty="0" err="1">
                <a:solidFill>
                  <a:srgbClr val="000000"/>
                </a:solidFill>
                <a:latin typeface="Consolas" panose="020B0609020204030204" pitchFamily="49" charset="0"/>
              </a:rPr>
              <a:t>s.Id</a:t>
            </a:r>
            <a:r>
              <a:rPr lang="en-US" sz="1275" dirty="0">
                <a:solidFill>
                  <a:srgbClr val="000000"/>
                </a:solidFill>
                <a:latin typeface="Consolas" panose="020B0609020204030204" pitchFamily="49" charset="0"/>
              </a:rPr>
              <a:t> == 6)!;</a:t>
            </a:r>
            <a:endParaRPr lang="en-US" sz="1650" dirty="0"/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1275" dirty="0">
                <a:solidFill>
                  <a:srgbClr val="000000"/>
                </a:solidFill>
                <a:latin typeface="Consolas" panose="020B0609020204030204" pitchFamily="49" charset="0"/>
              </a:rPr>
              <a:t>Student st2 = </a:t>
            </a:r>
            <a:r>
              <a:rPr lang="en-US" sz="1275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students.Find</a:t>
            </a:r>
            <a:r>
              <a:rPr lang="en-US" sz="1275" dirty="0">
                <a:solidFill>
                  <a:srgbClr val="000000"/>
                </a:solidFill>
                <a:latin typeface="Consolas" panose="020B0609020204030204" pitchFamily="49" charset="0"/>
              </a:rPr>
              <a:t>(s =&gt; </a:t>
            </a:r>
            <a:r>
              <a:rPr lang="en-US" sz="1275" dirty="0" err="1">
                <a:solidFill>
                  <a:srgbClr val="000000"/>
                </a:solidFill>
                <a:latin typeface="Consolas" panose="020B0609020204030204" pitchFamily="49" charset="0"/>
              </a:rPr>
              <a:t>s.Id</a:t>
            </a:r>
            <a:r>
              <a:rPr lang="en-US" sz="1275" dirty="0">
                <a:solidFill>
                  <a:srgbClr val="000000"/>
                </a:solidFill>
                <a:latin typeface="Consolas" panose="020B0609020204030204" pitchFamily="49" charset="0"/>
              </a:rPr>
              <a:t> == 6) ?? </a:t>
            </a:r>
            <a:r>
              <a:rPr lang="en-US" sz="1275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1275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75" dirty="0">
                <a:solidFill>
                  <a:srgbClr val="0000FF"/>
                </a:solidFill>
                <a:latin typeface="Consolas" panose="020B0609020204030204" pitchFamily="49" charset="0"/>
              </a:rPr>
              <a:t>new </a:t>
            </a:r>
            <a:r>
              <a:rPr lang="en-US" sz="1275" dirty="0" err="1">
                <a:solidFill>
                  <a:srgbClr val="000000"/>
                </a:solidFill>
                <a:latin typeface="Consolas" panose="020B0609020204030204" pitchFamily="49" charset="0"/>
              </a:rPr>
              <a:t>NullReferenceException</a:t>
            </a:r>
            <a:r>
              <a:rPr lang="en-US" sz="1275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1650" dirty="0"/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1275" dirty="0">
                <a:solidFill>
                  <a:srgbClr val="000000"/>
                </a:solidFill>
                <a:latin typeface="Consolas" panose="020B0609020204030204" pitchFamily="49" charset="0"/>
              </a:rPr>
              <a:t>Student? st3 = </a:t>
            </a:r>
            <a:r>
              <a:rPr lang="en-US" sz="1275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students.Find</a:t>
            </a:r>
            <a:r>
              <a:rPr lang="en-US" sz="1275" dirty="0">
                <a:solidFill>
                  <a:srgbClr val="000000"/>
                </a:solidFill>
                <a:latin typeface="Consolas" panose="020B0609020204030204" pitchFamily="49" charset="0"/>
              </a:rPr>
              <a:t>(s =&gt; </a:t>
            </a:r>
            <a:r>
              <a:rPr lang="en-US" sz="1275" dirty="0" err="1">
                <a:solidFill>
                  <a:srgbClr val="000000"/>
                </a:solidFill>
                <a:latin typeface="Consolas" panose="020B0609020204030204" pitchFamily="49" charset="0"/>
              </a:rPr>
              <a:t>s.Id</a:t>
            </a:r>
            <a:r>
              <a:rPr lang="en-US" sz="1275" dirty="0">
                <a:solidFill>
                  <a:srgbClr val="000000"/>
                </a:solidFill>
                <a:latin typeface="Consolas" panose="020B0609020204030204" pitchFamily="49" charset="0"/>
              </a:rPr>
              <a:t> == 6);</a:t>
            </a:r>
            <a:endParaRPr lang="en-US" sz="1650" dirty="0"/>
          </a:p>
          <a:p>
            <a:pPr algn="just">
              <a:spcBef>
                <a:spcPts val="450"/>
              </a:spcBef>
            </a:pPr>
            <a:endParaRPr lang="he-IL" sz="1350" b="1" dirty="0">
              <a:solidFill>
                <a:srgbClr val="000000"/>
              </a:solidFill>
              <a:latin typeface="David" panose="020E0502060401010101" pitchFamily="34" charset="-79"/>
            </a:endParaRPr>
          </a:p>
          <a:p>
            <a:pPr algn="just">
              <a:spcBef>
                <a:spcPts val="450"/>
              </a:spcBef>
            </a:pPr>
            <a:r>
              <a:rPr lang="he-IL" sz="1350" b="1" dirty="0">
                <a:solidFill>
                  <a:srgbClr val="000000"/>
                </a:solidFill>
                <a:latin typeface="David" panose="020E0502060401010101" pitchFamily="34" charset="-79"/>
              </a:rPr>
              <a:t>מקרה 2: כשנרצה לבקש </a:t>
            </a:r>
            <a:r>
              <a:rPr lang="he-IL" sz="1350" b="1" u="sng" dirty="0">
                <a:solidFill>
                  <a:srgbClr val="000000"/>
                </a:solidFill>
                <a:latin typeface="David" panose="020E0502060401010101" pitchFamily="34" charset="-79"/>
              </a:rPr>
              <a:t>עזרה מהקומפיילר </a:t>
            </a:r>
            <a:r>
              <a:rPr lang="he-IL" sz="1350" b="1" dirty="0">
                <a:solidFill>
                  <a:srgbClr val="000000"/>
                </a:solidFill>
                <a:latin typeface="David" panose="020E0502060401010101" pitchFamily="34" charset="-79"/>
              </a:rPr>
              <a:t>שיתריע במצב של שימוש באובייקט שלא קיים.</a:t>
            </a:r>
            <a:endParaRPr lang="he-IL" b="0" dirty="0">
              <a:effectLst/>
            </a:endParaRPr>
          </a:p>
          <a:p>
            <a:pPr lvl="1" algn="just">
              <a:spcBef>
                <a:spcPts val="450"/>
              </a:spcBef>
            </a:pPr>
            <a:r>
              <a:rPr lang="he-IL" sz="1125" dirty="0">
                <a:solidFill>
                  <a:srgbClr val="000000"/>
                </a:solidFill>
                <a:latin typeface="David" panose="020E0502060401010101" pitchFamily="34" charset="-79"/>
              </a:rPr>
              <a:t>נרצה לא לקבל חריגות בזמן ריצה מסוג</a:t>
            </a:r>
            <a:r>
              <a:rPr lang="en-US" sz="1125" b="1" dirty="0" err="1">
                <a:solidFill>
                  <a:srgbClr val="000000"/>
                </a:solidFill>
                <a:latin typeface="David" panose="020E0502060401010101" pitchFamily="34" charset="-79"/>
              </a:rPr>
              <a:t>NullReferenceException</a:t>
            </a:r>
            <a:r>
              <a:rPr lang="en-US" sz="1125" dirty="0">
                <a:solidFill>
                  <a:srgbClr val="000000"/>
                </a:solidFill>
                <a:latin typeface="David" panose="020E0502060401010101" pitchFamily="34" charset="-79"/>
              </a:rPr>
              <a:t> </a:t>
            </a:r>
            <a:r>
              <a:rPr lang="he-IL" sz="1125" dirty="0">
                <a:solidFill>
                  <a:srgbClr val="000000"/>
                </a:solidFill>
                <a:latin typeface="David" panose="020E0502060401010101" pitchFamily="34" charset="-79"/>
              </a:rPr>
              <a:t> עקב טעויות לוגיות אפשריות.</a:t>
            </a:r>
            <a:endParaRPr lang="he-IL" b="0" dirty="0">
              <a:effectLst/>
            </a:endParaRPr>
          </a:p>
          <a:p>
            <a:pPr lvl="1" algn="just">
              <a:spcBef>
                <a:spcPts val="450"/>
              </a:spcBef>
            </a:pPr>
            <a:r>
              <a:rPr lang="he-IL" sz="1125" dirty="0">
                <a:solidFill>
                  <a:srgbClr val="000000"/>
                </a:solidFill>
                <a:latin typeface="David" panose="020E0502060401010101" pitchFamily="34" charset="-79"/>
              </a:rPr>
              <a:t>נרצה לזהות את טעויות מסוג זה כבר בשלב כתיבת הקוד והקומפילציה.</a:t>
            </a:r>
            <a:endParaRPr lang="he-IL" b="0" dirty="0">
              <a:effectLst/>
            </a:endParaRPr>
          </a:p>
          <a:p>
            <a:pPr algn="just">
              <a:spcBef>
                <a:spcPts val="450"/>
              </a:spcBef>
              <a:spcAft>
                <a:spcPts val="450"/>
              </a:spcAft>
            </a:pPr>
            <a:endParaRPr lang="he-IL" sz="1350" b="1" dirty="0">
              <a:solidFill>
                <a:srgbClr val="000000"/>
              </a:solidFill>
              <a:latin typeface="David" panose="020E0502060401010101" pitchFamily="34" charset="-79"/>
            </a:endParaRPr>
          </a:p>
          <a:p>
            <a:pPr algn="just">
              <a:spcBef>
                <a:spcPts val="450"/>
              </a:spcBef>
              <a:spcAft>
                <a:spcPts val="450"/>
              </a:spcAft>
            </a:pPr>
            <a:r>
              <a:rPr lang="he-IL" sz="1350" b="1" dirty="0">
                <a:solidFill>
                  <a:srgbClr val="000000"/>
                </a:solidFill>
                <a:latin typeface="David" panose="020E0502060401010101" pitchFamily="34" charset="-79"/>
              </a:rPr>
              <a:t>כל הנאמר לעיל יהיה גם רלוונטי לגבי טיפוסים של פרמטרים של מתודות, ערכים מוחזרים ממתודות, איברים של אוספים, וכדומה.</a:t>
            </a:r>
            <a:endParaRPr lang="he-IL" b="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35ED9-A151-C15C-6E2C-045CD21F7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9654E-5318-4238-B03D-55CEA01D4D35}" type="slidenum">
              <a:rPr lang="he-IL" smtClean="0"/>
              <a:t>78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453716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A18612E-ACB3-6AF5-60F9-469B41E1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/>
              <a:t>כללי שימוש בהגדרת מחלקה/מבנה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473E19B-8692-5805-3A23-8DED4E0AC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marR="0" algn="r" rtl="1"/>
            <a:r>
              <a:rPr lang="he-IL" sz="2400" dirty="0"/>
              <a:t>המאפיינים הללו - לא יהיו </a:t>
            </a:r>
            <a:r>
              <a:rPr lang="en-US" sz="2400" dirty="0"/>
              <a:t>NULLABLE</a:t>
            </a:r>
            <a:r>
              <a:rPr lang="he-IL" sz="2400" dirty="0"/>
              <a:t> :</a:t>
            </a:r>
          </a:p>
          <a:p>
            <a:pPr marL="804863" lvl="1" indent="-352425"/>
            <a:r>
              <a:rPr lang="en-US" sz="2400" dirty="0">
                <a:solidFill>
                  <a:schemeClr val="tx1"/>
                </a:solidFill>
              </a:rPr>
              <a:t>ENUMS</a:t>
            </a:r>
            <a:endParaRPr lang="he-IL" sz="2400" dirty="0">
              <a:solidFill>
                <a:schemeClr val="tx1"/>
              </a:solidFill>
            </a:endParaRPr>
          </a:p>
          <a:p>
            <a:pPr marL="804863" lvl="1" indent="-352425"/>
            <a:r>
              <a:rPr lang="he-IL" sz="2400" dirty="0">
                <a:solidFill>
                  <a:schemeClr val="tx1"/>
                </a:solidFill>
              </a:rPr>
              <a:t>מפתח, למשל:</a:t>
            </a:r>
            <a:r>
              <a:rPr lang="en-US" sz="2400" dirty="0">
                <a:solidFill>
                  <a:schemeClr val="tx1"/>
                </a:solidFill>
              </a:rPr>
              <a:t>ID </a:t>
            </a:r>
            <a:r>
              <a:rPr lang="he-IL" sz="2400" dirty="0">
                <a:solidFill>
                  <a:schemeClr val="tx1"/>
                </a:solidFill>
              </a:rPr>
              <a:t> (בלעדיו אין משמעות ליצירת עצם).</a:t>
            </a:r>
          </a:p>
          <a:p>
            <a:pPr marL="804863" lvl="1" indent="-352425"/>
            <a:r>
              <a:rPr lang="he-IL" sz="2400" dirty="0">
                <a:solidFill>
                  <a:schemeClr val="tx1"/>
                </a:solidFill>
              </a:rPr>
              <a:t>מספר – שלם או עשרוני. אם יכול להיות 0</a:t>
            </a:r>
          </a:p>
          <a:p>
            <a:pPr marL="0" marR="0" indent="0" algn="r" rtl="1">
              <a:buNone/>
            </a:pPr>
            <a:endParaRPr lang="he-IL" sz="2400" dirty="0"/>
          </a:p>
          <a:p>
            <a:pPr marL="0" marR="0" algn="r" rtl="1"/>
            <a:r>
              <a:rPr lang="he-IL" sz="2400" dirty="0"/>
              <a:t>מאפיינים שרצוי לקבוע אותם כ </a:t>
            </a:r>
            <a:r>
              <a:rPr lang="en-US" sz="2400" dirty="0"/>
              <a:t>NULLABLE</a:t>
            </a:r>
            <a:r>
              <a:rPr lang="he-IL" sz="2400" dirty="0"/>
              <a:t>:</a:t>
            </a:r>
          </a:p>
          <a:p>
            <a:pPr marL="804863" lvl="1" indent="-352425"/>
            <a:r>
              <a:rPr lang="he-IL" sz="2400" dirty="0">
                <a:solidFill>
                  <a:schemeClr val="tx1"/>
                </a:solidFill>
              </a:rPr>
              <a:t>מאפיינים מטיפוס </a:t>
            </a:r>
            <a:r>
              <a:rPr lang="en-US" sz="2400" dirty="0">
                <a:solidFill>
                  <a:schemeClr val="tx1"/>
                </a:solidFill>
              </a:rPr>
              <a:t>Struct</a:t>
            </a:r>
            <a:endParaRPr lang="he-IL" sz="2400" dirty="0">
              <a:solidFill>
                <a:schemeClr val="tx1"/>
              </a:solidFill>
            </a:endParaRPr>
          </a:p>
          <a:p>
            <a:pPr marL="804863" lvl="1" indent="-352425"/>
            <a:r>
              <a:rPr lang="he-IL" sz="2400" dirty="0">
                <a:solidFill>
                  <a:schemeClr val="tx1"/>
                </a:solidFill>
              </a:rPr>
              <a:t>תאריכים</a:t>
            </a:r>
          </a:p>
          <a:p>
            <a:pPr marL="804863" lvl="1" indent="-352425"/>
            <a:r>
              <a:rPr lang="he-IL" sz="2400" dirty="0">
                <a:solidFill>
                  <a:schemeClr val="tx1"/>
                </a:solidFill>
              </a:rPr>
              <a:t>מספר – שלם או עשרוני. תלוי במשמעותו</a:t>
            </a:r>
          </a:p>
          <a:p>
            <a:pPr marL="804863" lvl="1" indent="-352425"/>
            <a:endParaRPr lang="he-IL" sz="2400" dirty="0">
              <a:solidFill>
                <a:schemeClr val="tx1"/>
              </a:solidFill>
            </a:endParaRPr>
          </a:p>
          <a:p>
            <a:pPr marL="804863" lvl="1" indent="-352425"/>
            <a:r>
              <a:rPr lang="he-IL" sz="2400" dirty="0">
                <a:solidFill>
                  <a:schemeClr val="tx1"/>
                </a:solidFill>
              </a:rPr>
              <a:t>מחרוזות</a:t>
            </a:r>
          </a:p>
          <a:p>
            <a:pPr marL="18288" lvl="1" indent="0">
              <a:buNone/>
            </a:pPr>
            <a:endParaRPr lang="he-IL" sz="2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1899045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איזה טיפוסים קיימים?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-274320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</a:pPr>
            <a:r>
              <a:rPr lang="he-IL" sz="2600" dirty="0">
                <a:solidFill>
                  <a:schemeClr val="tx1"/>
                </a:solidFill>
              </a:rPr>
              <a:t>ניתן לחלק את סוגי הטיפוסים ב#</a:t>
            </a:r>
            <a:r>
              <a:rPr lang="en-US" sz="2600" dirty="0">
                <a:solidFill>
                  <a:schemeClr val="tx1"/>
                </a:solidFill>
              </a:rPr>
              <a:t>C</a:t>
            </a:r>
            <a:r>
              <a:rPr lang="he-IL" sz="2600" dirty="0">
                <a:solidFill>
                  <a:schemeClr val="tx1"/>
                </a:solidFill>
              </a:rPr>
              <a:t> כך:</a:t>
            </a:r>
          </a:p>
          <a:p>
            <a:pPr marL="274320" lvl="1" indent="-274320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</a:pPr>
            <a:r>
              <a:rPr lang="he-IL" sz="2600" dirty="0">
                <a:solidFill>
                  <a:schemeClr val="tx1"/>
                </a:solidFill>
              </a:rPr>
              <a:t>סוג הפניה – </a:t>
            </a:r>
            <a:r>
              <a:rPr lang="en-US" sz="2600" dirty="0">
                <a:solidFill>
                  <a:schemeClr val="tx1"/>
                </a:solidFill>
              </a:rPr>
              <a:t>Reference Type</a:t>
            </a:r>
          </a:p>
          <a:p>
            <a:pPr lvl="1"/>
            <a:r>
              <a:rPr lang="he-IL" sz="2400" dirty="0"/>
              <a:t>טיפוס ההפניה העיקרי נקרא מחלקה</a:t>
            </a:r>
          </a:p>
          <a:p>
            <a:pPr lvl="1"/>
            <a:r>
              <a:rPr lang="he-IL" sz="2400" dirty="0"/>
              <a:t>טיפוס נוסף נקרא </a:t>
            </a:r>
            <a:r>
              <a:rPr lang="he-IL" sz="2400" dirty="0" err="1"/>
              <a:t>דלגט</a:t>
            </a:r>
            <a:r>
              <a:rPr lang="he-IL" sz="2400" dirty="0"/>
              <a:t> – </a:t>
            </a:r>
            <a:r>
              <a:rPr lang="en-US" sz="2400" dirty="0" err="1"/>
              <a:t>delgate</a:t>
            </a:r>
            <a:r>
              <a:rPr lang="he-IL" sz="2400" dirty="0"/>
              <a:t> (נלמד בהמשך)</a:t>
            </a:r>
          </a:p>
          <a:p>
            <a:pPr marL="274320" lvl="1" indent="-274320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</a:pPr>
            <a:r>
              <a:rPr lang="he-IL" sz="2600" dirty="0">
                <a:solidFill>
                  <a:schemeClr val="tx1"/>
                </a:solidFill>
              </a:rPr>
              <a:t>סוג ערך – </a:t>
            </a:r>
            <a:r>
              <a:rPr lang="en-US" sz="2600" dirty="0">
                <a:solidFill>
                  <a:schemeClr val="tx1"/>
                </a:solidFill>
              </a:rPr>
              <a:t>Value Types</a:t>
            </a:r>
          </a:p>
          <a:p>
            <a:pPr lvl="1"/>
            <a:r>
              <a:rPr lang="he-IL" sz="2400" dirty="0"/>
              <a:t>נקרא מבנה (כולל גם </a:t>
            </a:r>
            <a:r>
              <a:rPr lang="en-US" sz="2400" dirty="0" err="1"/>
              <a:t>enum</a:t>
            </a:r>
            <a:r>
              <a:rPr lang="he-IL" sz="2400" dirty="0"/>
              <a:t>)</a:t>
            </a:r>
          </a:p>
          <a:p>
            <a:pPr marL="274320" lvl="1" indent="-274320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</a:pPr>
            <a:r>
              <a:rPr lang="he-IL" sz="2600" dirty="0">
                <a:solidFill>
                  <a:schemeClr val="tx1"/>
                </a:solidFill>
              </a:rPr>
              <a:t>ממשק - </a:t>
            </a:r>
            <a:r>
              <a:rPr lang="en-US" sz="2600" dirty="0">
                <a:solidFill>
                  <a:schemeClr val="tx1"/>
                </a:solidFill>
              </a:rPr>
              <a:t>Interface</a:t>
            </a:r>
            <a:r>
              <a:rPr lang="he-IL" sz="2600" dirty="0">
                <a:solidFill>
                  <a:schemeClr val="tx1"/>
                </a:solidFill>
              </a:rPr>
              <a:t> </a:t>
            </a:r>
            <a:endParaRPr lang="en-US" sz="2600" dirty="0">
              <a:solidFill>
                <a:schemeClr val="tx1"/>
              </a:solidFill>
            </a:endParaRPr>
          </a:p>
          <a:p>
            <a:pPr lvl="1"/>
            <a:r>
              <a:rPr lang="he-IL" sz="2400" dirty="0"/>
              <a:t>נקרא ממשק</a:t>
            </a:r>
            <a:endParaRPr lang="he-IL" sz="2400" dirty="0">
              <a:solidFill>
                <a:schemeClr val="tx1"/>
              </a:solidFill>
            </a:endParaRPr>
          </a:p>
          <a:p>
            <a:pPr marL="274320" lvl="1" indent="-274320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</a:pPr>
            <a:r>
              <a:rPr lang="he-IL" sz="2600" dirty="0">
                <a:solidFill>
                  <a:schemeClr val="tx1"/>
                </a:solidFill>
              </a:rPr>
              <a:t>סוג מצביע – </a:t>
            </a:r>
            <a:r>
              <a:rPr lang="en-US" sz="2600" dirty="0">
                <a:solidFill>
                  <a:schemeClr val="tx1"/>
                </a:solidFill>
              </a:rPr>
              <a:t>Pointer Types</a:t>
            </a:r>
          </a:p>
          <a:p>
            <a:pPr lvl="1"/>
            <a:r>
              <a:rPr lang="he-IL" sz="2800" dirty="0"/>
              <a:t>לא בשימוש שלנו!</a:t>
            </a:r>
            <a:endParaRPr lang="he-IL" sz="2700" kern="0" dirty="0">
              <a:latin typeface="Arial" pitchFamily="34" charset="0"/>
            </a:endParaRP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117590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EC0B716-BDD3-DBF8-DEC0-9D2171E21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שימו לב - אצלינו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ED9006B-BF15-9F38-1EB6-2A30837DD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אנו רוצים שהטיפוסים שהאוספים שלנו יכילו יהיו עם שדות משתני ערך הניתנים לאיפוס (כלומר – </a:t>
            </a:r>
            <a:r>
              <a:rPr lang="en-US" dirty="0"/>
              <a:t>nullable</a:t>
            </a:r>
            <a:r>
              <a:rPr lang="he-IL" dirty="0"/>
              <a:t>)</a:t>
            </a:r>
          </a:p>
          <a:p>
            <a:r>
              <a:rPr lang="he-IL" dirty="0"/>
              <a:t>כדי שלא נסתבך עם המרות – צריך להגדיר את הטיפוס של האוסף כ </a:t>
            </a:r>
            <a:r>
              <a:rPr lang="en-US" dirty="0"/>
              <a:t>nullable</a:t>
            </a:r>
            <a:r>
              <a:rPr lang="he-IL" dirty="0"/>
              <a:t>.</a:t>
            </a:r>
          </a:p>
          <a:p>
            <a:endParaRPr lang="he-IL" dirty="0"/>
          </a:p>
          <a:p>
            <a:r>
              <a:rPr lang="he-IL" dirty="0"/>
              <a:t>לכן נגדיר את האוספים שלנו כך: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E72A9BB-0C13-8367-1A48-3D8848489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47" y="5085184"/>
            <a:ext cx="7604052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194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מודל השכבות</a:t>
            </a:r>
          </a:p>
        </p:txBody>
      </p:sp>
      <p:sp>
        <p:nvSpPr>
          <p:cNvPr id="5" name="כותרת משנה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7174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מבוא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44311E-2C85-429B-8432-FCA2DBDDC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ככל שהקוד שלנו גדול יותר, כך מתברר שיעיל יותר לחלק אותו ליחידות נפרדות.</a:t>
            </a:r>
          </a:p>
          <a:p>
            <a:r>
              <a:rPr lang="he-IL" dirty="0"/>
              <a:t>התחלנו בחלוקה לפונקציות, </a:t>
            </a:r>
          </a:p>
          <a:p>
            <a:r>
              <a:rPr lang="he-IL" dirty="0"/>
              <a:t>המשכנו בחלוקה למחלקות,</a:t>
            </a:r>
          </a:p>
          <a:p>
            <a:r>
              <a:rPr lang="he-IL" dirty="0"/>
              <a:t>כעת נתקדם יותר ונאמר כי </a:t>
            </a:r>
            <a:r>
              <a:rPr lang="he-IL" b="1" dirty="0"/>
              <a:t>ניתן לחלק את הפרויקט שלנו למספר פרויקטים קטנים שכולם יחד מרכיבים את הפרויקט כולו</a:t>
            </a:r>
            <a:r>
              <a:rPr lang="he-IL" dirty="0"/>
              <a:t> אבל כל חלק מהווה יחידה עצמאית והוא פרויקט בפני עצמו.</a:t>
            </a:r>
            <a:endParaRPr lang="en-US" dirty="0"/>
          </a:p>
          <a:p>
            <a:r>
              <a:rPr lang="he-IL" dirty="0"/>
              <a:t>החלוקה מסייעת לקוד יעיל יותר, מובן יותר, ונוח יותר לאיתור שגיאות, ולפיתוח עתידי.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B58C5-6C52-4ACF-BD92-F32858F87496}" type="slidenum">
              <a:rPr lang="he-IL" smtClean="0"/>
              <a:t>82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456372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יתרה מכך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e-IL" dirty="0"/>
              <a:t>כיום לא נמצא כמעט פרויקטים שנכתבים ע"י מתכנת יחיד.</a:t>
            </a:r>
          </a:p>
          <a:p>
            <a:r>
              <a:rPr lang="he-IL" dirty="0"/>
              <a:t>לרוב, כתיבת הפרויקט מתבצעת ע"י קבוצת מתכנתים, שצריכים לחלוק את העבודה בצורה מתואמת.</a:t>
            </a:r>
          </a:p>
          <a:p>
            <a:r>
              <a:rPr lang="he-IL" dirty="0"/>
              <a:t>רוב הפרויקטים עוברים שדרוג והמשך הפיתוח, שלא תמיד מתבצע ע"י אותו צוות (או ע"י אותו בית תכנה) שפיתח את התכנה המקורית.</a:t>
            </a:r>
          </a:p>
          <a:p>
            <a:r>
              <a:rPr lang="he-IL" dirty="0"/>
              <a:t>וככל שהפרויקט גדול יותר, כך רבים הסיכויים שהוא יחולק בין מספר קבוצות מתכנתים (ובתי תוכנה) שלכל אחד מהם מומחיות אחרת. למשל:</a:t>
            </a:r>
          </a:p>
          <a:p>
            <a:pPr lvl="1"/>
            <a:r>
              <a:rPr lang="he-IL" dirty="0"/>
              <a:t>מומחיות בתכנון עיצוב נוח עם חווית משתמש</a:t>
            </a:r>
          </a:p>
          <a:p>
            <a:pPr lvl="1"/>
            <a:r>
              <a:rPr lang="he-IL" dirty="0"/>
              <a:t>מומחיות בפיתוח אלגוריתמים יעילים</a:t>
            </a:r>
          </a:p>
          <a:p>
            <a:pPr lvl="1"/>
            <a:r>
              <a:rPr lang="he-IL" dirty="0"/>
              <a:t>מומחיות בעבודה מול בסיסי נתונים</a:t>
            </a:r>
          </a:p>
        </p:txBody>
      </p:sp>
    </p:spTree>
    <p:extLst>
      <p:ext uri="{BB962C8B-B14F-4D97-AF65-F5344CB8AC3E}">
        <p14:creationId xmlns:p14="http://schemas.microsoft.com/office/powerpoint/2010/main" val="42687340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מודל השכבות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e-IL" dirty="0"/>
              <a:t>מודל השכבות הינו דגם כללי לבניית פרויקט</a:t>
            </a:r>
          </a:p>
          <a:p>
            <a:r>
              <a:rPr lang="he-IL" dirty="0"/>
              <a:t>פותח ע"י מיקרוסופט</a:t>
            </a:r>
          </a:p>
          <a:p>
            <a:r>
              <a:rPr lang="he-IL" dirty="0"/>
              <a:t>מתאים לפרויקטים שבהם משתמשים במאגר נתונים</a:t>
            </a:r>
          </a:p>
          <a:p>
            <a:endParaRPr lang="he-IL" dirty="0"/>
          </a:p>
          <a:p>
            <a:r>
              <a:rPr lang="he-IL" dirty="0"/>
              <a:t>הרעיון: חלוקת הפרויקט ליחידות נפרדות ככל הניתן.</a:t>
            </a:r>
          </a:p>
          <a:p>
            <a:r>
              <a:rPr lang="he-IL" dirty="0"/>
              <a:t>ניתן למצוא בהתאם פרויקטים עם חלוקה למספר שכבבות שונה, אך אנו נתמקד בגרסה הקלאסית של חלוקה לשלוש שכבות: </a:t>
            </a:r>
          </a:p>
          <a:p>
            <a:pPr lvl="1"/>
            <a:r>
              <a:rPr lang="he-IL" dirty="0"/>
              <a:t>ממשק משתמש</a:t>
            </a:r>
          </a:p>
          <a:p>
            <a:pPr lvl="1"/>
            <a:r>
              <a:rPr lang="he-IL" dirty="0"/>
              <a:t>לוגיקה</a:t>
            </a:r>
          </a:p>
          <a:p>
            <a:pPr lvl="1"/>
            <a:r>
              <a:rPr lang="he-IL" dirty="0"/>
              <a:t>טיפול במסד הנתונים</a:t>
            </a:r>
          </a:p>
        </p:txBody>
      </p:sp>
    </p:spTree>
    <p:extLst>
      <p:ext uri="{BB962C8B-B14F-4D97-AF65-F5344CB8AC3E}">
        <p14:creationId xmlns:p14="http://schemas.microsoft.com/office/powerpoint/2010/main" val="20424279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מה כוללת כל שכבה?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UI / PL</a:t>
            </a:r>
            <a:r>
              <a:rPr lang="he-IL" dirty="0"/>
              <a:t> - שכבת התצוגה (</a:t>
            </a:r>
            <a:r>
              <a:rPr lang="en-US" sz="1800" dirty="0"/>
              <a:t>user interface</a:t>
            </a:r>
            <a:r>
              <a:rPr lang="he-IL" sz="1800" dirty="0"/>
              <a:t> או </a:t>
            </a:r>
            <a:r>
              <a:rPr lang="en-US" sz="1800" dirty="0"/>
              <a:t>Presentation Layer </a:t>
            </a:r>
            <a:r>
              <a:rPr lang="he-IL" sz="1800" dirty="0"/>
              <a:t>)</a:t>
            </a:r>
            <a:endParaRPr lang="en-US" sz="1800" dirty="0"/>
          </a:p>
          <a:p>
            <a:pPr lvl="1"/>
            <a:r>
              <a:rPr lang="he-IL" dirty="0"/>
              <a:t>התצוגה שהמשתמש רואה – אינטראקציה עם המשתמש</a:t>
            </a:r>
          </a:p>
          <a:p>
            <a:pPr lvl="1"/>
            <a:r>
              <a:rPr lang="he-IL" dirty="0"/>
              <a:t>השכבה שמטפלת בכל ענייני הפלט\קלט</a:t>
            </a:r>
          </a:p>
          <a:p>
            <a:r>
              <a:rPr lang="en-US" dirty="0"/>
              <a:t>BL</a:t>
            </a:r>
            <a:r>
              <a:rPr lang="he-IL" dirty="0"/>
              <a:t> - שכבת הלוגיקה ( </a:t>
            </a:r>
            <a:r>
              <a:rPr lang="en-US" dirty="0"/>
              <a:t>Business Layer</a:t>
            </a:r>
            <a:r>
              <a:rPr lang="he-IL" dirty="0"/>
              <a:t>)</a:t>
            </a:r>
          </a:p>
          <a:p>
            <a:pPr lvl="1"/>
            <a:r>
              <a:rPr lang="he-IL" dirty="0"/>
              <a:t>חישובים ואלגוריתמים – אחראי על הלוגיקה העיקרית</a:t>
            </a:r>
          </a:p>
          <a:p>
            <a:pPr lvl="1"/>
            <a:r>
              <a:rPr lang="he-IL" dirty="0"/>
              <a:t>מפיקה תוצאות מהנתונים </a:t>
            </a:r>
          </a:p>
          <a:p>
            <a:r>
              <a:rPr lang="en-US" dirty="0"/>
              <a:t>DAL</a:t>
            </a:r>
            <a:r>
              <a:rPr lang="he-IL" dirty="0"/>
              <a:t> - שכבת הנתונים (</a:t>
            </a:r>
            <a:r>
              <a:rPr lang="en-US" dirty="0"/>
              <a:t>Data Access Layer </a:t>
            </a:r>
            <a:r>
              <a:rPr lang="he-IL" dirty="0"/>
              <a:t>)</a:t>
            </a:r>
          </a:p>
          <a:p>
            <a:pPr lvl="1"/>
            <a:r>
              <a:rPr lang="he-IL" dirty="0"/>
              <a:t>הוצאת והכנסת נתונים למאגר – מקומי או חיצוני</a:t>
            </a:r>
          </a:p>
          <a:p>
            <a:pPr lvl="1"/>
            <a:r>
              <a:rPr lang="he-IL" dirty="0"/>
              <a:t>השכבה שמטפלת בבסיס הנתונים</a:t>
            </a:r>
          </a:p>
          <a:p>
            <a:pPr lv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129629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778" y="1319438"/>
            <a:ext cx="4302477" cy="5421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הדגם הכללי</a:t>
            </a:r>
          </a:p>
        </p:txBody>
      </p:sp>
      <p:sp>
        <p:nvSpPr>
          <p:cNvPr id="6" name="אליפסה 5"/>
          <p:cNvSpPr/>
          <p:nvPr/>
        </p:nvSpPr>
        <p:spPr>
          <a:xfrm>
            <a:off x="3491880" y="2501323"/>
            <a:ext cx="3614620" cy="2871893"/>
          </a:xfrm>
          <a:prstGeom prst="ellipse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350"/>
          </a:p>
        </p:txBody>
      </p:sp>
    </p:spTree>
    <p:extLst>
      <p:ext uri="{BB962C8B-B14F-4D97-AF65-F5344CB8AC3E}">
        <p14:creationId xmlns:p14="http://schemas.microsoft.com/office/powerpoint/2010/main" val="23160192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/>
              <a:t>הדגם בפועל עבור הפרויקט שנבנה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-181098" y="6860232"/>
            <a:ext cx="649287" cy="431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12991954-33E4-4CAA-AE50-2368EFD030AC}" type="slidenum">
              <a:rPr lang="he-IL" smtClean="0"/>
              <a:pPr eaLnBrk="1" hangingPunct="1"/>
              <a:t>87</a:t>
            </a:fld>
            <a:endParaRPr lang="en-US"/>
          </a:p>
        </p:txBody>
      </p:sp>
      <p:sp>
        <p:nvSpPr>
          <p:cNvPr id="7" name="AutoShape 2" descr="images"/>
          <p:cNvSpPr>
            <a:spLocks noChangeAspect="1" noChangeArrowheads="1"/>
          </p:cNvSpPr>
          <p:nvPr/>
        </p:nvSpPr>
        <p:spPr bwMode="auto">
          <a:xfrm>
            <a:off x="-204911" y="54991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lowchart: Process 3"/>
          <p:cNvSpPr/>
          <p:nvPr/>
        </p:nvSpPr>
        <p:spPr bwMode="auto">
          <a:xfrm>
            <a:off x="3851474" y="1891134"/>
            <a:ext cx="2520280" cy="936104"/>
          </a:xfrm>
          <a:prstGeom prst="flowChart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unset" dir="t"/>
          </a:scene3d>
          <a:sp3d prstMaterial="metal">
            <a:bevelT w="114300" prst="artDeco"/>
            <a:bevelB w="114300" prst="artDeco"/>
          </a:sp3d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+mj-cs"/>
              </a:rPr>
              <a:t>שכבת התצוגה</a:t>
            </a:r>
            <a:b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+mj-cs"/>
              </a:rPr>
            </a:b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+mj-cs"/>
              </a:rPr>
              <a:t>UI</a:t>
            </a:r>
            <a:r>
              <a:rPr kumimoji="0" lang="he-IL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+mj-cs"/>
              </a:rPr>
              <a:t>\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+mj-cs"/>
              </a:rPr>
              <a:t>PL</a:t>
            </a:r>
            <a:endParaRPr kumimoji="0" lang="he-IL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+mj-cs"/>
            </a:endParaRPr>
          </a:p>
        </p:txBody>
      </p:sp>
      <p:sp>
        <p:nvSpPr>
          <p:cNvPr id="9" name="Flowchart: Process 8"/>
          <p:cNvSpPr/>
          <p:nvPr/>
        </p:nvSpPr>
        <p:spPr bwMode="auto">
          <a:xfrm>
            <a:off x="3851474" y="3080887"/>
            <a:ext cx="2520280" cy="936104"/>
          </a:xfrm>
          <a:prstGeom prst="flowChart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freezing" dir="t"/>
          </a:scene3d>
          <a:sp3d prstMaterial="metal">
            <a:bevelT w="114300" prst="artDeco"/>
            <a:bevelB w="114300" prst="artDeco"/>
          </a:sp3d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+mj-cs"/>
              </a:rPr>
              <a:t>שכבת לוגיקה</a:t>
            </a:r>
            <a:b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+mj-cs"/>
              </a:rPr>
            </a:b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+mj-cs"/>
              </a:rPr>
              <a:t>BL</a:t>
            </a:r>
            <a:endParaRPr kumimoji="0" lang="he-IL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+mj-cs"/>
            </a:endParaRPr>
          </a:p>
        </p:txBody>
      </p:sp>
      <p:sp>
        <p:nvSpPr>
          <p:cNvPr id="10" name="Flowchart: Process 9"/>
          <p:cNvSpPr/>
          <p:nvPr/>
        </p:nvSpPr>
        <p:spPr bwMode="auto">
          <a:xfrm>
            <a:off x="3851474" y="4278014"/>
            <a:ext cx="2520280" cy="936104"/>
          </a:xfrm>
          <a:prstGeom prst="flowChart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brightRoom" dir="t"/>
          </a:scene3d>
          <a:sp3d prstMaterial="powder">
            <a:bevelT w="114300" prst="artDeco"/>
            <a:bevelB w="114300" prst="artDeco"/>
          </a:sp3d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+mj-cs"/>
              </a:rPr>
              <a:t>שכבת </a:t>
            </a:r>
            <a:r>
              <a:rPr lang="he-IL" sz="2400" b="1" dirty="0">
                <a:solidFill>
                  <a:schemeClr val="bg1"/>
                </a:solidFill>
                <a:latin typeface="Arial" charset="0"/>
                <a:cs typeface="+mj-cs"/>
              </a:rPr>
              <a:t>[גישה]</a:t>
            </a:r>
            <a:b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+mj-cs"/>
              </a:rPr>
            </a:br>
            <a:r>
              <a:rPr kumimoji="0" lang="he-IL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+mj-cs"/>
              </a:rPr>
              <a:t>לנתונים</a:t>
            </a:r>
            <a:r>
              <a:rPr kumimoji="0" lang="he-IL" sz="24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+mj-cs"/>
              </a:rPr>
              <a:t>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+mj-cs"/>
              </a:rPr>
              <a:t>DL\DAL</a:t>
            </a:r>
            <a:endParaRPr kumimoji="0" lang="he-IL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+mj-cs"/>
            </a:endParaRPr>
          </a:p>
        </p:txBody>
      </p:sp>
      <p:sp>
        <p:nvSpPr>
          <p:cNvPr id="11" name="Flowchart: Magnetic Disk 4"/>
          <p:cNvSpPr/>
          <p:nvPr/>
        </p:nvSpPr>
        <p:spPr bwMode="auto">
          <a:xfrm>
            <a:off x="4355530" y="5131494"/>
            <a:ext cx="1512168" cy="864642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brightRoom" dir="t"/>
          </a:scene3d>
          <a:sp3d prstMaterial="dkEdge">
            <a:bevelT w="139700" h="139700" prst="divot"/>
            <a:bevelB w="139700" h="139700" prst="divot"/>
          </a:sp3d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+mj-cs"/>
              </a:rPr>
              <a:t>נתונים</a:t>
            </a:r>
          </a:p>
        </p:txBody>
      </p:sp>
      <p:sp>
        <p:nvSpPr>
          <p:cNvPr id="12" name="Flowchart: Process 10"/>
          <p:cNvSpPr/>
          <p:nvPr/>
        </p:nvSpPr>
        <p:spPr bwMode="auto">
          <a:xfrm>
            <a:off x="2559843" y="2714634"/>
            <a:ext cx="1728192" cy="1076652"/>
          </a:xfrm>
          <a:prstGeom prst="flowChartProcess">
            <a:avLst/>
          </a:prstGeom>
          <a:solidFill>
            <a:schemeClr val="accent1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isometricOffAxis2Right"/>
            <a:lightRig rig="brightRoom" dir="t"/>
          </a:scene3d>
          <a:sp3d prstMaterial="powder">
            <a:bevelT prst="convex"/>
            <a:bevelB w="114300" prst="artDeco"/>
          </a:sp3d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bg1"/>
                </a:solidFill>
                <a:latin typeface="Arial" charset="0"/>
                <a:cs typeface="+mj-cs"/>
              </a:rPr>
              <a:t>IBL</a:t>
            </a:r>
          </a:p>
          <a:p>
            <a:pPr marL="0" marR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bg1"/>
                </a:solidFill>
                <a:latin typeface="Arial" charset="0"/>
                <a:cs typeface="+mj-cs"/>
              </a:rPr>
              <a:t>+</a:t>
            </a:r>
          </a:p>
          <a:p>
            <a:pPr marL="0" marR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+mj-cs"/>
              </a:rPr>
              <a:t>BE</a:t>
            </a:r>
            <a:r>
              <a:rPr kumimoji="0" lang="he-IL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+mj-cs"/>
              </a:rPr>
              <a:t> או </a:t>
            </a:r>
            <a:r>
              <a:rPr lang="en-US" sz="2400" b="1" dirty="0">
                <a:solidFill>
                  <a:schemeClr val="bg1"/>
                </a:solidFill>
                <a:latin typeface="Arial" charset="0"/>
                <a:cs typeface="+mj-cs"/>
              </a:rPr>
              <a:t>BO</a:t>
            </a:r>
            <a:endParaRPr kumimoji="0" lang="he-IL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+mj-cs"/>
            </a:endParaRPr>
          </a:p>
        </p:txBody>
      </p:sp>
      <p:sp>
        <p:nvSpPr>
          <p:cNvPr id="13" name="Flowchart: Process 11"/>
          <p:cNvSpPr/>
          <p:nvPr/>
        </p:nvSpPr>
        <p:spPr bwMode="auto">
          <a:xfrm>
            <a:off x="1979266" y="4037121"/>
            <a:ext cx="2520280" cy="1076652"/>
          </a:xfrm>
          <a:prstGeom prst="flowChartProcess">
            <a:avLst/>
          </a:prstGeom>
          <a:solidFill>
            <a:schemeClr val="accent1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isometricOffAxis2Right"/>
            <a:lightRig rig="brightRoom" dir="t"/>
          </a:scene3d>
          <a:sp3d prstMaterial="powder">
            <a:bevelT prst="convex"/>
            <a:bevelB w="114300" prst="artDeco"/>
          </a:sp3d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+mj-cs"/>
              </a:rPr>
              <a:t>IDL</a:t>
            </a:r>
            <a:r>
              <a:rPr kumimoji="0" lang="he-IL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+mj-cs"/>
              </a:rPr>
              <a:t> או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+mj-cs"/>
              </a:rPr>
              <a:t>IDAL</a:t>
            </a:r>
            <a:endParaRPr kumimoji="0" lang="he-IL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+mj-cs"/>
            </a:endParaRPr>
          </a:p>
          <a:p>
            <a:pPr marL="0" marR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+mj-cs"/>
              </a:rPr>
              <a:t>DE</a:t>
            </a:r>
            <a:r>
              <a:rPr kumimoji="0" lang="he-IL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+mj-cs"/>
              </a:rPr>
              <a:t> או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+mj-cs"/>
              </a:rPr>
              <a:t>DO</a:t>
            </a:r>
            <a:r>
              <a:rPr kumimoji="0" lang="he-IL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+mj-cs"/>
              </a:rPr>
              <a:t> או </a:t>
            </a:r>
            <a:r>
              <a:rPr lang="en-US" sz="2400" b="1" dirty="0">
                <a:solidFill>
                  <a:schemeClr val="bg1"/>
                </a:solidFill>
                <a:latin typeface="Arial" charset="0"/>
                <a:cs typeface="+mj-cs"/>
              </a:rPr>
              <a:t>DAO</a:t>
            </a:r>
            <a:endParaRPr kumimoji="0" lang="he-IL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+mj-cs"/>
            </a:endParaRPr>
          </a:p>
        </p:txBody>
      </p:sp>
      <p:sp>
        <p:nvSpPr>
          <p:cNvPr id="14" name="Flowchart: Process 12">
            <a:extLst>
              <a:ext uri="{FF2B5EF4-FFF2-40B4-BE49-F238E27FC236}">
                <a16:creationId xmlns:a16="http://schemas.microsoft.com/office/drawing/2014/main" id="{48929E40-BC32-48F8-9640-3E87E8F3FDEC}"/>
              </a:ext>
            </a:extLst>
          </p:cNvPr>
          <p:cNvSpPr/>
          <p:nvPr/>
        </p:nvSpPr>
        <p:spPr bwMode="auto">
          <a:xfrm>
            <a:off x="1695747" y="3245401"/>
            <a:ext cx="1728192" cy="452898"/>
          </a:xfrm>
          <a:prstGeom prst="flowChartProcess">
            <a:avLst/>
          </a:prstGeom>
          <a:solidFill>
            <a:schemeClr val="accent1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isometricOffAxis2Right"/>
            <a:lightRig rig="brightRoom" dir="t"/>
          </a:scene3d>
          <a:sp3d prstMaterial="powder">
            <a:bevelT prst="convex"/>
            <a:bevelB w="114300" prst="artDeco"/>
          </a:sp3d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bg1"/>
                </a:solidFill>
                <a:latin typeface="Arial" charset="0"/>
                <a:cs typeface="+mj-cs"/>
              </a:rPr>
              <a:t>BL factory</a:t>
            </a:r>
            <a:endParaRPr kumimoji="0" lang="he-IL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+mj-cs"/>
            </a:endParaRPr>
          </a:p>
        </p:txBody>
      </p:sp>
      <p:sp>
        <p:nvSpPr>
          <p:cNvPr id="15" name="Flowchart: Process 13">
            <a:extLst>
              <a:ext uri="{FF2B5EF4-FFF2-40B4-BE49-F238E27FC236}">
                <a16:creationId xmlns:a16="http://schemas.microsoft.com/office/drawing/2014/main" id="{614E7C6B-0EA2-4F86-8875-D066A616B60E}"/>
              </a:ext>
            </a:extLst>
          </p:cNvPr>
          <p:cNvSpPr/>
          <p:nvPr/>
        </p:nvSpPr>
        <p:spPr bwMode="auto">
          <a:xfrm>
            <a:off x="1305139" y="4711048"/>
            <a:ext cx="1728192" cy="452898"/>
          </a:xfrm>
          <a:prstGeom prst="flowChartProcess">
            <a:avLst/>
          </a:prstGeom>
          <a:solidFill>
            <a:schemeClr val="accent1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isometricOffAxis2Right"/>
            <a:lightRig rig="brightRoom" dir="t"/>
          </a:scene3d>
          <a:sp3d prstMaterial="powder">
            <a:bevelT prst="convex"/>
            <a:bevelB w="114300" prst="artDeco"/>
          </a:sp3d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+mj-cs"/>
              </a:rPr>
              <a:t>DL factory</a:t>
            </a:r>
            <a:endParaRPr kumimoji="0" lang="he-IL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136732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הערה: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הדגם כפי שהצגנו אותו כעת, כולל כמה פרטים.</a:t>
            </a:r>
          </a:p>
          <a:p>
            <a:r>
              <a:rPr lang="he-IL" dirty="0"/>
              <a:t>אנו נסביר את כולם בהמשך הקורס</a:t>
            </a:r>
          </a:p>
          <a:p>
            <a:r>
              <a:rPr lang="he-IL" dirty="0"/>
              <a:t>כעת נתמקד בחלוקה הכללית לשכבות.</a:t>
            </a:r>
          </a:p>
          <a:p>
            <a:endParaRPr lang="he-IL" dirty="0"/>
          </a:p>
          <a:p>
            <a:r>
              <a:rPr lang="he-IL" dirty="0"/>
              <a:t>שימו לב, לפי הגדרת השכבות:</a:t>
            </a:r>
          </a:p>
          <a:p>
            <a:pPr lvl="1"/>
            <a:r>
              <a:rPr lang="he-IL" sz="2000" dirty="0"/>
              <a:t>כל שכבה תהווה </a:t>
            </a:r>
            <a:r>
              <a:rPr lang="he-IL" sz="2000" dirty="0" err="1"/>
              <a:t>פרוייקט</a:t>
            </a:r>
            <a:r>
              <a:rPr lang="he-IL" sz="2000" dirty="0"/>
              <a:t> בפני עצמו ב </a:t>
            </a:r>
            <a:r>
              <a:rPr lang="en-US" sz="2000" dirty="0"/>
              <a:t>Visual Studio</a:t>
            </a:r>
            <a:r>
              <a:rPr lang="he-IL" sz="2000" dirty="0"/>
              <a:t> </a:t>
            </a:r>
          </a:p>
          <a:p>
            <a:pPr lvl="1"/>
            <a:r>
              <a:rPr lang="he-IL" sz="2000" b="1" dirty="0"/>
              <a:t>ותזהה/תכיר רק את השכבה שתחתיה.</a:t>
            </a:r>
          </a:p>
          <a:p>
            <a:pPr lvl="1"/>
            <a:r>
              <a:rPr lang="he-IL" sz="2000" dirty="0"/>
              <a:t>אף שכבה לא מכירה את השכבה שמעליה.</a:t>
            </a:r>
          </a:p>
          <a:p>
            <a:pPr lvl="1"/>
            <a:r>
              <a:rPr lang="he-IL" sz="2000" dirty="0"/>
              <a:t>יש לקבוע מראש את מודל התקשורת בין השכבות.</a:t>
            </a:r>
            <a:endParaRPr lang="en-US" sz="2000" dirty="0"/>
          </a:p>
          <a:p>
            <a:endParaRPr lang="he-IL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83937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דוגמת חלוקה לשכבות</a:t>
            </a:r>
          </a:p>
        </p:txBody>
      </p:sp>
      <p:pic>
        <p:nvPicPr>
          <p:cNvPr id="4" name="מציין מיקום תוכן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578981"/>
            <a:ext cx="5184575" cy="4635012"/>
          </a:xfrm>
        </p:spPr>
      </p:pic>
    </p:spTree>
    <p:extLst>
      <p:ext uri="{BB962C8B-B14F-4D97-AF65-F5344CB8AC3E}">
        <p14:creationId xmlns:p14="http://schemas.microsoft.com/office/powerpoint/2010/main" val="3788203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קצת על משתני הפניה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lvl="1" indent="-274320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</a:pPr>
            <a:r>
              <a:rPr lang="he-IL" sz="2600" dirty="0">
                <a:solidFill>
                  <a:schemeClr val="tx1"/>
                </a:solidFill>
              </a:rPr>
              <a:t>סוג הפניה – </a:t>
            </a:r>
            <a:r>
              <a:rPr lang="en-US" sz="2600" dirty="0">
                <a:solidFill>
                  <a:schemeClr val="tx1"/>
                </a:solidFill>
              </a:rPr>
              <a:t>Reference Type</a:t>
            </a:r>
          </a:p>
          <a:p>
            <a:pPr lvl="1"/>
            <a:r>
              <a:rPr lang="he-IL" sz="2400" dirty="0"/>
              <a:t>טיפוס ההפניה העיקרי נקרא מחלקה</a:t>
            </a:r>
          </a:p>
          <a:p>
            <a:pPr lvl="1"/>
            <a:r>
              <a:rPr lang="he-IL" sz="2400" dirty="0"/>
              <a:t>טיפוס נוסף נקרא </a:t>
            </a:r>
            <a:r>
              <a:rPr lang="he-IL" sz="2400" dirty="0" err="1"/>
              <a:t>דלגט</a:t>
            </a:r>
            <a:r>
              <a:rPr lang="he-IL" sz="2400" dirty="0"/>
              <a:t> – </a:t>
            </a:r>
            <a:r>
              <a:rPr lang="en-US" sz="2400" dirty="0" err="1"/>
              <a:t>delgate</a:t>
            </a:r>
            <a:r>
              <a:rPr lang="he-IL" sz="2400" dirty="0"/>
              <a:t> (נלמד בהמשך)</a:t>
            </a:r>
          </a:p>
          <a:p>
            <a:pPr lvl="1"/>
            <a:r>
              <a:rPr lang="he-IL" sz="2400" dirty="0"/>
              <a:t>כמובן – כל משתנה שנגדיר כמשתנה הפניה </a:t>
            </a:r>
          </a:p>
          <a:p>
            <a:r>
              <a:rPr lang="he-IL" dirty="0"/>
              <a:t>משתנה הפניה נשמר בערימה </a:t>
            </a:r>
            <a:r>
              <a:rPr lang="en-US" dirty="0"/>
              <a:t>heap</a:t>
            </a:r>
            <a:endParaRPr lang="he-IL" dirty="0"/>
          </a:p>
          <a:p>
            <a:r>
              <a:rPr lang="he-IL" dirty="0"/>
              <a:t>בזמן ריצה, ה</a:t>
            </a:r>
            <a:r>
              <a:rPr lang="en-US" dirty="0"/>
              <a:t>CLR</a:t>
            </a:r>
            <a:r>
              <a:rPr lang="he-IL" dirty="0"/>
              <a:t> מחזיק טבלאות לניהול הערימה.</a:t>
            </a:r>
          </a:p>
          <a:p>
            <a:r>
              <a:rPr lang="he-IL" dirty="0"/>
              <a:t>עבור כל עצם נשמרים, בין השאר:</a:t>
            </a:r>
          </a:p>
          <a:p>
            <a:pPr lvl="1"/>
            <a:r>
              <a:rPr lang="he-IL" sz="2400" dirty="0"/>
              <a:t>כתובתו בערימה</a:t>
            </a:r>
          </a:p>
          <a:p>
            <a:pPr lvl="1"/>
            <a:r>
              <a:rPr lang="he-IL" sz="2400" dirty="0"/>
              <a:t>מונה משתמשים (שימו לב שמונה זה מופיע עוד ב</a:t>
            </a:r>
            <a:r>
              <a:rPr lang="en-US" sz="2400" dirty="0"/>
              <a:t>VS</a:t>
            </a:r>
            <a:r>
              <a:rPr lang="he-IL" sz="2400" dirty="0"/>
              <a:t>)</a:t>
            </a:r>
          </a:p>
          <a:p>
            <a:r>
              <a:rPr lang="he-IL" dirty="0"/>
              <a:t>כאשר ה </a:t>
            </a:r>
            <a:r>
              <a:rPr lang="en-US" dirty="0"/>
              <a:t>CLR</a:t>
            </a:r>
            <a:r>
              <a:rPr lang="he-IL" dirty="0"/>
              <a:t> מוודא שאין עוד שימוש בעצם, הוא יפעיל </a:t>
            </a:r>
            <a:r>
              <a:rPr lang="en-US" dirty="0"/>
              <a:t>GC- </a:t>
            </a:r>
            <a:r>
              <a:rPr lang="en-US" kern="0" dirty="0">
                <a:latin typeface="Arial" pitchFamily="34" charset="0"/>
              </a:rPr>
              <a:t>Garbage Collector</a:t>
            </a:r>
            <a:endParaRPr lang="he-IL" dirty="0"/>
          </a:p>
          <a:p>
            <a:endParaRPr lang="he-IL" sz="2700" dirty="0"/>
          </a:p>
        </p:txBody>
      </p:sp>
    </p:spTree>
    <p:extLst>
      <p:ext uri="{BB962C8B-B14F-4D97-AF65-F5344CB8AC3E}">
        <p14:creationId xmlns:p14="http://schemas.microsoft.com/office/powerpoint/2010/main" val="34173069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למה זה טוב?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he-IL" sz="2400" b="1" dirty="0"/>
              <a:t>פיתוח קוד וקומפילציה עצמאי ובמקביל </a:t>
            </a:r>
            <a:r>
              <a:rPr lang="he-IL" sz="2400" dirty="0"/>
              <a:t>– אין תלות בין השכבות. ניתן לקמפל בנפרד ולפתח בצוותים נפרדים. מה שמביא לחיסכון בזמן, וכן אפשרות להעסיק מומחים בכל תחום.</a:t>
            </a:r>
          </a:p>
          <a:p>
            <a:r>
              <a:rPr lang="en-US" sz="2400" b="1" dirty="0"/>
              <a:t>Reusability</a:t>
            </a:r>
            <a:r>
              <a:rPr lang="he-IL" sz="2400" dirty="0"/>
              <a:t> - ניתן להשתמש בשכבה אחת יותר מפעם אחת ואף ניתן להחליף את אחת השכבות ללא נגיעה בשאר השכבות. למשל, כאשר נרצה לבנות לאותה </a:t>
            </a:r>
            <a:r>
              <a:rPr lang="he-IL" sz="2400" dirty="0" err="1"/>
              <a:t>תוכנית</a:t>
            </a:r>
            <a:r>
              <a:rPr lang="he-IL" sz="2400" dirty="0"/>
              <a:t> ממשק </a:t>
            </a:r>
            <a:r>
              <a:rPr lang="he-IL" sz="2400" dirty="0" err="1"/>
              <a:t>חלונאי</a:t>
            </a:r>
            <a:r>
              <a:rPr lang="he-IL" sz="2400" dirty="0"/>
              <a:t> וגם ממשק אינטרנטי.</a:t>
            </a:r>
          </a:p>
          <a:p>
            <a:r>
              <a:rPr lang="he-IL" sz="2400" b="1" dirty="0"/>
              <a:t>תחזוקה קלה </a:t>
            </a:r>
            <a:r>
              <a:rPr lang="he-IL" sz="2400" dirty="0"/>
              <a:t>– במידה ונדרש שינוי, אין צורך לכתוב את כל הפרויקט מחדש, ואין צורך בקומפילציה חוזרת של כולו. על נושא זה נרחיב בהמשך.</a:t>
            </a:r>
            <a:endParaRPr lang="en-US" sz="2400" dirty="0"/>
          </a:p>
          <a:p>
            <a:r>
              <a:rPr lang="he-IL" sz="2400" dirty="0"/>
              <a:t>ניתן לבצע </a:t>
            </a:r>
            <a:r>
              <a:rPr lang="he-IL" sz="2400" b="1" dirty="0"/>
              <a:t>ניפוי שגיאות </a:t>
            </a:r>
            <a:r>
              <a:rPr lang="he-IL" sz="2400" dirty="0"/>
              <a:t>עבור כל שכבה בנפרד.</a:t>
            </a:r>
          </a:p>
        </p:txBody>
      </p:sp>
    </p:spTree>
    <p:extLst>
      <p:ext uri="{BB962C8B-B14F-4D97-AF65-F5344CB8AC3E}">
        <p14:creationId xmlns:p14="http://schemas.microsoft.com/office/powerpoint/2010/main" val="29379855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514DD-14D1-4E58-8483-5E63AC213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he-IL" dirty="0"/>
              <a:t>תבנית שליחת בקשות ותשובות בין שכבות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42C96B-2950-49CE-A036-B135578E5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sz="2000" dirty="0"/>
              <a:t>כל שכבה שולחת בקשה (בקשה </a:t>
            </a:r>
            <a:r>
              <a:rPr lang="en-US" sz="2000" dirty="0"/>
              <a:t>A</a:t>
            </a:r>
            <a:r>
              <a:rPr lang="he-IL" sz="2000" dirty="0"/>
              <a:t>) לשכבה שמתחתיה והיא מעבירה בקשה (בקשה </a:t>
            </a:r>
            <a:r>
              <a:rPr lang="en-US" sz="2000" dirty="0"/>
              <a:t>B</a:t>
            </a:r>
            <a:r>
              <a:rPr lang="he-IL" sz="2000" dirty="0"/>
              <a:t>) לשכבה שמתחתיה.</a:t>
            </a:r>
          </a:p>
          <a:p>
            <a:r>
              <a:rPr lang="he-IL" sz="2000" b="1" dirty="0"/>
              <a:t>וזו לא אותה בקשה!, </a:t>
            </a:r>
            <a:r>
              <a:rPr lang="he-IL" sz="2000" dirty="0"/>
              <a:t>אלא בקשה </a:t>
            </a:r>
            <a:r>
              <a:rPr lang="en-US" sz="2000" dirty="0"/>
              <a:t>B</a:t>
            </a:r>
            <a:r>
              <a:rPr lang="he-IL" sz="2000" dirty="0"/>
              <a:t> היא בקשה מסוג אחר שמשרתת את המטרה של בקשה </a:t>
            </a:r>
            <a:r>
              <a:rPr lang="en-US" sz="2000" dirty="0"/>
              <a:t>A</a:t>
            </a:r>
            <a:endParaRPr lang="he-IL" sz="2000" dirty="0"/>
          </a:p>
          <a:p>
            <a:r>
              <a:rPr lang="he-IL" sz="2000" dirty="0"/>
              <a:t>וכנ"ל במסלול ההפוך של התגובה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24D4D-2B25-42DA-B865-CB003E2D7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B58C5-6C52-4ACF-BD92-F32858F87496}" type="slidenum">
              <a:rPr lang="he-IL" smtClean="0"/>
              <a:t>91</a:t>
            </a:fld>
            <a:endParaRPr lang="he-IL"/>
          </a:p>
        </p:txBody>
      </p:sp>
      <p:pic>
        <p:nvPicPr>
          <p:cNvPr id="6" name="Picture 4" descr="3-tier-architecture-005 (2K)">
            <a:extLst>
              <a:ext uri="{FF2B5EF4-FFF2-40B4-BE49-F238E27FC236}">
                <a16:creationId xmlns:a16="http://schemas.microsoft.com/office/drawing/2014/main" id="{6F610664-1C4C-4D02-9782-4757410D3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76" y="4056388"/>
            <a:ext cx="6991647" cy="1805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הסבר מלבני מעוגל 17">
            <a:extLst>
              <a:ext uri="{FF2B5EF4-FFF2-40B4-BE49-F238E27FC236}">
                <a16:creationId xmlns:a16="http://schemas.microsoft.com/office/drawing/2014/main" id="{F89B79B6-8058-EAB6-8B2A-596F81191D39}"/>
              </a:ext>
            </a:extLst>
          </p:cNvPr>
          <p:cNvSpPr/>
          <p:nvPr/>
        </p:nvSpPr>
        <p:spPr bwMode="auto">
          <a:xfrm>
            <a:off x="1348614" y="3304010"/>
            <a:ext cx="2728086" cy="553672"/>
          </a:xfrm>
          <a:prstGeom prst="wedgeRoundRectCallout">
            <a:avLst>
              <a:gd name="adj1" fmla="val 64541"/>
              <a:gd name="adj2" fmla="val 12015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rtl="1" fontAlgn="base"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latin typeface="+mj-lt"/>
              </a:rPr>
              <a:t>REQUEST</a:t>
            </a:r>
            <a:r>
              <a:rPr lang="he-IL" sz="1050" b="1" dirty="0">
                <a:solidFill>
                  <a:schemeClr val="tx1"/>
                </a:solidFill>
                <a:latin typeface="+mj-lt"/>
              </a:rPr>
              <a:t> – זימון מתודה</a:t>
            </a:r>
          </a:p>
          <a:p>
            <a:pPr algn="ctr" rtl="1" fontAlgn="base"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latin typeface="+mj-lt"/>
              </a:rPr>
              <a:t>RESPONSE</a:t>
            </a:r>
            <a:r>
              <a:rPr lang="he-IL" sz="1050" b="1" dirty="0">
                <a:solidFill>
                  <a:schemeClr val="tx1"/>
                </a:solidFill>
                <a:latin typeface="+mj-lt"/>
              </a:rPr>
              <a:t> – סיום מתודה עם\בלי החזרת ערך</a:t>
            </a:r>
            <a:endParaRPr lang="en-US" sz="105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368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frastructure-04 (8K)">
            <a:extLst>
              <a:ext uri="{FF2B5EF4-FFF2-40B4-BE49-F238E27FC236}">
                <a16:creationId xmlns:a16="http://schemas.microsoft.com/office/drawing/2014/main" id="{764ADD8C-3E11-4687-B2FC-6EFDDE224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143" y="1621730"/>
            <a:ext cx="3769544" cy="362685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C7231B1-8EF5-43F2-B0DA-D39278C04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he-IL" sz="2400" dirty="0"/>
              <a:t>סוגי הנתונים (הישויות) שמועברים משכבה לשכבה - שונים זה מזה</a:t>
            </a:r>
            <a:endParaRPr lang="en-US" sz="24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87F3163B-B570-41CF-809D-A3972A6D7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0688" y="1609416"/>
            <a:ext cx="3725512" cy="5248584"/>
          </a:xfrm>
        </p:spPr>
        <p:txBody>
          <a:bodyPr>
            <a:normAutofit fontScale="85000" lnSpcReduction="20000"/>
          </a:bodyPr>
          <a:lstStyle/>
          <a:p>
            <a:r>
              <a:rPr lang="he-IL" dirty="0"/>
              <a:t>ישות היא אובייקט מטיפוס שהגדרנו. יחידת מידע לוגית שעוברת בין השכבות וכוללת את כל הנתונים של אותו אובייקט מטיפוס אותה ישות.</a:t>
            </a:r>
          </a:p>
          <a:p>
            <a:r>
              <a:rPr lang="he-IL" dirty="0"/>
              <a:t>אין ישות אחת שהיא </a:t>
            </a:r>
            <a:r>
              <a:rPr lang="en-US" dirty="0"/>
              <a:t>cross-cutting</a:t>
            </a:r>
            <a:r>
              <a:rPr lang="he-IL" dirty="0"/>
              <a:t>, כלומר שעוברת כמו שהיא בין כל השכבות</a:t>
            </a:r>
          </a:p>
          <a:p>
            <a:r>
              <a:rPr lang="he-IL" dirty="0"/>
              <a:t>אלא לכל שכבה יש ישויות שמתאימות לה ומשתנות במעבר בין שכבה לשכבה</a:t>
            </a:r>
          </a:p>
          <a:p>
            <a:endParaRPr lang="he-IL" sz="2000" dirty="0"/>
          </a:p>
          <a:p>
            <a:pPr marL="0" indent="0">
              <a:buNone/>
            </a:pPr>
            <a:r>
              <a:rPr lang="he-IL" sz="1800" b="1" dirty="0"/>
              <a:t>למשל:</a:t>
            </a:r>
            <a:endParaRPr lang="he-IL" sz="1600" b="1" dirty="0"/>
          </a:p>
          <a:p>
            <a:pPr lvl="1"/>
            <a:r>
              <a:rPr lang="en-US" sz="1600" dirty="0"/>
              <a:t>BL</a:t>
            </a:r>
            <a:r>
              <a:rPr lang="he-IL" sz="1600" dirty="0"/>
              <a:t> שולח הרבה בקשות ל </a:t>
            </a:r>
            <a:r>
              <a:rPr lang="en-US" sz="1600" dirty="0"/>
              <a:t>DL</a:t>
            </a:r>
            <a:r>
              <a:rPr lang="he-IL" sz="1600" dirty="0"/>
              <a:t> </a:t>
            </a:r>
          </a:p>
          <a:p>
            <a:pPr lvl="1"/>
            <a:r>
              <a:rPr lang="he-IL" sz="1600" dirty="0"/>
              <a:t>מקבל מ </a:t>
            </a:r>
            <a:r>
              <a:rPr lang="en-US" sz="1600" dirty="0"/>
              <a:t>DL</a:t>
            </a:r>
            <a:r>
              <a:rPr lang="he-IL" sz="1600" dirty="0"/>
              <a:t> הרבה אובייקטים </a:t>
            </a:r>
            <a:r>
              <a:rPr lang="en-US" sz="1600" dirty="0"/>
              <a:t>(Data Objects)</a:t>
            </a:r>
          </a:p>
          <a:p>
            <a:pPr lvl="1"/>
            <a:r>
              <a:rPr lang="en-US" sz="1600" dirty="0"/>
              <a:t>BL</a:t>
            </a:r>
            <a:r>
              <a:rPr lang="he-IL" sz="1600" dirty="0"/>
              <a:t> בונה מהם</a:t>
            </a:r>
            <a:r>
              <a:rPr lang="en-US" sz="1600" dirty="0"/>
              <a:t> </a:t>
            </a:r>
            <a:r>
              <a:rPr lang="he-IL" sz="1600" dirty="0"/>
              <a:t>רשימה רגילה של אובייקטים שמתאימים לו </a:t>
            </a:r>
            <a:r>
              <a:rPr lang="en-US" sz="1600" dirty="0"/>
              <a:t>(Business Objects)</a:t>
            </a:r>
            <a:endParaRPr lang="he-IL" sz="1600" dirty="0"/>
          </a:p>
          <a:p>
            <a:pPr lvl="1"/>
            <a:r>
              <a:rPr lang="he-IL" sz="1600" dirty="0" err="1"/>
              <a:t>וכש</a:t>
            </a:r>
            <a:r>
              <a:rPr lang="he-IL" sz="1600" dirty="0"/>
              <a:t> </a:t>
            </a:r>
            <a:r>
              <a:rPr lang="en-US" sz="1600" dirty="0"/>
              <a:t>BL</a:t>
            </a:r>
            <a:r>
              <a:rPr lang="he-IL" sz="1600" dirty="0"/>
              <a:t> מעביר את הרשימה ל </a:t>
            </a:r>
            <a:r>
              <a:rPr lang="en-US" sz="1600" dirty="0"/>
              <a:t>PL</a:t>
            </a:r>
            <a:r>
              <a:rPr lang="he-IL" sz="1600" dirty="0"/>
              <a:t> הוא </a:t>
            </a:r>
            <a:r>
              <a:rPr lang="en-US" sz="1600" dirty="0"/>
              <a:t>(PL)</a:t>
            </a:r>
            <a:r>
              <a:rPr lang="he-IL" sz="1600" dirty="0"/>
              <a:t> מתרגם אותה ל </a:t>
            </a:r>
            <a:r>
              <a:rPr lang="en-US" sz="1600" dirty="0" err="1"/>
              <a:t>ObservableCollection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53DDF-479B-46B0-9A55-8D1611232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338"/>
              </a:spcAft>
            </a:pPr>
            <a:fld id="{241B58C5-6C52-4ACF-BD92-F32858F87496}" type="slidenum">
              <a:rPr lang="he-IL" smtClean="0"/>
              <a:pPr>
                <a:spcAft>
                  <a:spcPts val="338"/>
                </a:spcAft>
              </a:pPr>
              <a:t>92</a:t>
            </a:fld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E78B84-AB77-4974-99EC-5265B8241764}"/>
              </a:ext>
            </a:extLst>
          </p:cNvPr>
          <p:cNvSpPr txBox="1"/>
          <p:nvPr/>
        </p:nvSpPr>
        <p:spPr>
          <a:xfrm>
            <a:off x="634081" y="5407274"/>
            <a:ext cx="531371" cy="24820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rtl="0"/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F3CC33-7D11-4B83-AA57-4C60F05F9BF0}"/>
              </a:ext>
            </a:extLst>
          </p:cNvPr>
          <p:cNvSpPr txBox="1"/>
          <p:nvPr/>
        </p:nvSpPr>
        <p:spPr>
          <a:xfrm>
            <a:off x="2051601" y="5407274"/>
            <a:ext cx="526267" cy="24820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rtl="0"/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BO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F92172-1FA9-475E-9E54-474F98DEEFBF}"/>
              </a:ext>
            </a:extLst>
          </p:cNvPr>
          <p:cNvSpPr txBox="1"/>
          <p:nvPr/>
        </p:nvSpPr>
        <p:spPr>
          <a:xfrm>
            <a:off x="3123189" y="5387096"/>
            <a:ext cx="564999" cy="24820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rtl="0"/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DO</a:t>
            </a:r>
          </a:p>
        </p:txBody>
      </p:sp>
    </p:spTree>
    <p:extLst>
      <p:ext uri="{BB962C8B-B14F-4D97-AF65-F5344CB8AC3E}">
        <p14:creationId xmlns:p14="http://schemas.microsoft.com/office/powerpoint/2010/main" val="19985796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נדגים – מערכת תחזית מזג האוויר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e-IL" dirty="0"/>
              <a:t>שכבת </a:t>
            </a:r>
            <a:r>
              <a:rPr lang="en-US" dirty="0"/>
              <a:t>UI </a:t>
            </a:r>
            <a:r>
              <a:rPr lang="he-IL" dirty="0"/>
              <a:t> - תוכנה שמציגה למשתמש את התחזית הצפויה ביום מהשבוע (ע"פ בחירת המשתמש)</a:t>
            </a:r>
          </a:p>
          <a:p>
            <a:r>
              <a:rPr lang="he-IL" dirty="0"/>
              <a:t>שכבת </a:t>
            </a:r>
            <a:r>
              <a:rPr lang="en-US" dirty="0"/>
              <a:t>BL </a:t>
            </a:r>
            <a:r>
              <a:rPr lang="he-IL" dirty="0"/>
              <a:t> - מקבלת נתונים ומחשבת מה תהייה התחזית.</a:t>
            </a:r>
          </a:p>
          <a:p>
            <a:r>
              <a:rPr lang="he-IL" dirty="0"/>
              <a:t>שכבת </a:t>
            </a:r>
            <a:r>
              <a:rPr lang="en-US" dirty="0"/>
              <a:t>DAL </a:t>
            </a:r>
            <a:r>
              <a:rPr lang="he-IL" dirty="0"/>
              <a:t> -קוראת את הנתונים (כיוון הרוח, טמפרטורה ,לחות ,זווית כדור הארץ ,עננות)</a:t>
            </a:r>
          </a:p>
          <a:p>
            <a:endParaRPr lang="he-IL" dirty="0"/>
          </a:p>
          <a:p>
            <a:r>
              <a:rPr lang="he-IL" dirty="0"/>
              <a:t>כל שכבה מכירה רק את השכבה מתחתיה (המתודות וטיפוסי הנתונים).</a:t>
            </a:r>
          </a:p>
          <a:p>
            <a:r>
              <a:rPr lang="he-IL" dirty="0"/>
              <a:t>למשל: </a:t>
            </a:r>
            <a:r>
              <a:rPr lang="en-US" dirty="0"/>
              <a:t>UI</a:t>
            </a:r>
            <a:r>
              <a:rPr lang="he-IL" dirty="0"/>
              <a:t> מפעילה את שכבת </a:t>
            </a:r>
            <a:r>
              <a:rPr lang="en-US" dirty="0"/>
              <a:t>BL</a:t>
            </a:r>
            <a:r>
              <a:rPr lang="he-IL" dirty="0"/>
              <a:t> ולא להיפך.</a:t>
            </a:r>
          </a:p>
          <a:p>
            <a:r>
              <a:rPr lang="he-IL" dirty="0"/>
              <a:t>כמו כן, הנתונים שבהם משתמשת כל שכבה יכולים להיות שונים, למשל - ייתכן שעבור נתון </a:t>
            </a:r>
            <a:r>
              <a:rPr lang="en-US" dirty="0"/>
              <a:t>UI</a:t>
            </a:r>
            <a:r>
              <a:rPr lang="he-IL" dirty="0"/>
              <a:t> יחיד נזדקק לכמה נתונים משכבת ה</a:t>
            </a:r>
            <a:r>
              <a:rPr lang="en-US" dirty="0"/>
              <a:t>DAL</a:t>
            </a:r>
            <a:r>
              <a:rPr lang="he-IL" dirty="0"/>
              <a:t>.</a:t>
            </a:r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</p:txBody>
      </p:sp>
      <p:pic>
        <p:nvPicPr>
          <p:cNvPr id="4" name="Picture 2" descr="Weather - Apps on Google Play">
            <a:extLst>
              <a:ext uri="{FF2B5EF4-FFF2-40B4-BE49-F238E27FC236}">
                <a16:creationId xmlns:a16="http://schemas.microsoft.com/office/drawing/2014/main" id="{AF4E93B1-5CEC-34FA-6310-EC333C47A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4328" y="123992"/>
            <a:ext cx="1485424" cy="148542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3436560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דוגמא – מערכת תחזית מזג האוויר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609415"/>
            <a:ext cx="7239000" cy="3315027"/>
          </a:xfrm>
        </p:spPr>
        <p:txBody>
          <a:bodyPr>
            <a:normAutofit lnSpcReduction="10000"/>
          </a:bodyPr>
          <a:lstStyle/>
          <a:p>
            <a:pPr lvl="0" fontAlgn="base"/>
            <a:r>
              <a:rPr lang="he-IL" sz="1800" dirty="0"/>
              <a:t>המשתמש בוחר יום (ע"י לחיצה על הכפתור בתצוגה).</a:t>
            </a:r>
          </a:p>
          <a:p>
            <a:pPr lvl="0" fontAlgn="base"/>
            <a:r>
              <a:rPr lang="he-IL" sz="1800" dirty="0"/>
              <a:t>פונקציה של </a:t>
            </a:r>
            <a:r>
              <a:rPr lang="en-US" sz="1800" dirty="0"/>
              <a:t>UI</a:t>
            </a:r>
            <a:r>
              <a:rPr lang="he-IL" sz="1800" dirty="0"/>
              <a:t> המופעלת עם לחיצת הכפתור קוראת לפונקציה שנמצאת ב </a:t>
            </a:r>
            <a:r>
              <a:rPr lang="en-US" sz="1800" dirty="0"/>
              <a:t>BL</a:t>
            </a:r>
            <a:r>
              <a:rPr lang="he-IL" sz="1800" dirty="0"/>
              <a:t> ומעבירה לה כנתון את היום המבוקש (לפי זיהוי הכפור)</a:t>
            </a:r>
          </a:p>
          <a:p>
            <a:pPr lvl="0" fontAlgn="base"/>
            <a:r>
              <a:rPr lang="he-IL" sz="1800" dirty="0"/>
              <a:t>הפונקציה שנמצאת ב </a:t>
            </a:r>
            <a:r>
              <a:rPr lang="en-US" sz="1800" dirty="0"/>
              <a:t>BL</a:t>
            </a:r>
            <a:r>
              <a:rPr lang="he-IL" sz="1800" dirty="0"/>
              <a:t> רוצה להפיק תשובה ולכן משתמשת בפונקציה שנמצאת ב </a:t>
            </a:r>
            <a:r>
              <a:rPr lang="en-US" sz="1800" dirty="0"/>
              <a:t>DAL</a:t>
            </a:r>
            <a:r>
              <a:rPr lang="he-IL" sz="1800" dirty="0"/>
              <a:t> על מנת לקרוא את הנתונים הספציפיים.  </a:t>
            </a:r>
            <a:endParaRPr lang="en-US" sz="1800" dirty="0"/>
          </a:p>
          <a:p>
            <a:pPr lvl="0" fontAlgn="base"/>
            <a:r>
              <a:rPr lang="he-IL" sz="1800" dirty="0"/>
              <a:t>שכבת ה </a:t>
            </a:r>
            <a:r>
              <a:rPr lang="en-US" sz="1800" dirty="0"/>
              <a:t>DAL</a:t>
            </a:r>
            <a:r>
              <a:rPr lang="he-IL" sz="1800" dirty="0"/>
              <a:t> מקבלת הוראה משכבת </a:t>
            </a:r>
            <a:r>
              <a:rPr lang="en-US" sz="1800" dirty="0"/>
              <a:t>BL</a:t>
            </a:r>
            <a:endParaRPr lang="he-IL" sz="1800" dirty="0"/>
          </a:p>
          <a:p>
            <a:pPr lvl="0" fontAlgn="base"/>
            <a:r>
              <a:rPr lang="en-US" sz="1800" dirty="0"/>
              <a:t>DAL</a:t>
            </a:r>
            <a:r>
              <a:rPr lang="he-IL" sz="1800" dirty="0"/>
              <a:t> קוראת את הנתונים מבסיס הנתונים ומעבירה אותם למי שזימן אותה (בלי להכיר כלל את שכבת </a:t>
            </a:r>
            <a:r>
              <a:rPr lang="en-US" sz="1800" dirty="0"/>
              <a:t>BL</a:t>
            </a:r>
            <a:r>
              <a:rPr lang="he-IL" sz="1800" dirty="0"/>
              <a:t>)</a:t>
            </a:r>
            <a:r>
              <a:rPr lang="en-US" sz="1800" dirty="0"/>
              <a:t> </a:t>
            </a:r>
          </a:p>
          <a:p>
            <a:pPr lvl="0" fontAlgn="base"/>
            <a:r>
              <a:rPr lang="he-IL" sz="1800" dirty="0"/>
              <a:t>שכבת </a:t>
            </a:r>
            <a:r>
              <a:rPr lang="en-US" sz="1800" dirty="0"/>
              <a:t>BL</a:t>
            </a:r>
            <a:r>
              <a:rPr lang="he-IL" sz="1800" dirty="0"/>
              <a:t> מבצעת את החישוב שהיה צריך לבצע ומחזירה את הנתונים לשכבת ה </a:t>
            </a:r>
            <a:r>
              <a:rPr lang="en-US" sz="1800" dirty="0"/>
              <a:t>UI</a:t>
            </a:r>
            <a:endParaRPr lang="he-IL" sz="1800" dirty="0"/>
          </a:p>
          <a:p>
            <a:pPr lvl="0" fontAlgn="base"/>
            <a:r>
              <a:rPr lang="he-IL" sz="1800" dirty="0"/>
              <a:t>שכבת ה </a:t>
            </a:r>
            <a:r>
              <a:rPr lang="en-US" sz="1800" dirty="0"/>
              <a:t>UI</a:t>
            </a:r>
            <a:r>
              <a:rPr lang="he-IL" sz="1800" dirty="0"/>
              <a:t> מקבלת את הנתונים ומציגה זאת למשתמש. 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3923928" y="4850576"/>
            <a:ext cx="18722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/>
              <a:t>לחיצה על מקש</a:t>
            </a:r>
          </a:p>
        </p:txBody>
      </p:sp>
      <p:sp>
        <p:nvSpPr>
          <p:cNvPr id="5" name="חץ מעוקל שמאלה 4"/>
          <p:cNvSpPr/>
          <p:nvPr/>
        </p:nvSpPr>
        <p:spPr>
          <a:xfrm>
            <a:off x="5940152" y="4859869"/>
            <a:ext cx="288032" cy="36004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1840" y="5147900"/>
            <a:ext cx="27363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/>
              <a:t>הפעלת פונקציה של </a:t>
            </a:r>
            <a:r>
              <a:rPr lang="en-US" b="1" dirty="0"/>
              <a:t>UI</a:t>
            </a:r>
            <a:r>
              <a:rPr lang="he-IL" b="1" dirty="0"/>
              <a:t> </a:t>
            </a:r>
          </a:p>
        </p:txBody>
      </p:sp>
      <p:sp>
        <p:nvSpPr>
          <p:cNvPr id="7" name="חץ מעוקל שמאלה 6"/>
          <p:cNvSpPr/>
          <p:nvPr/>
        </p:nvSpPr>
        <p:spPr>
          <a:xfrm>
            <a:off x="5940152" y="5332565"/>
            <a:ext cx="288032" cy="36004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55776" y="5507940"/>
            <a:ext cx="331236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/>
              <a:t>זימון פונקציה של </a:t>
            </a:r>
            <a:r>
              <a:rPr lang="en-US" b="1" dirty="0"/>
              <a:t>BL</a:t>
            </a:r>
            <a:r>
              <a:rPr lang="he-IL" b="1" dirty="0"/>
              <a:t> לחישוב</a:t>
            </a:r>
          </a:p>
        </p:txBody>
      </p:sp>
      <p:sp>
        <p:nvSpPr>
          <p:cNvPr id="9" name="חץ מעוקל שמאלה 8"/>
          <p:cNvSpPr/>
          <p:nvPr/>
        </p:nvSpPr>
        <p:spPr>
          <a:xfrm>
            <a:off x="5940152" y="5792148"/>
            <a:ext cx="288032" cy="29185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79712" y="5939988"/>
            <a:ext cx="388843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/>
              <a:t>זימון פונקציה של </a:t>
            </a:r>
            <a:r>
              <a:rPr lang="en-US" b="1" dirty="0"/>
              <a:t>DAL</a:t>
            </a:r>
            <a:r>
              <a:rPr lang="he-IL" b="1" dirty="0"/>
              <a:t> לקבלת נתונים</a:t>
            </a:r>
          </a:p>
        </p:txBody>
      </p:sp>
      <p:sp>
        <p:nvSpPr>
          <p:cNvPr id="11" name="חץ מעוקל שמאלה 10"/>
          <p:cNvSpPr/>
          <p:nvPr/>
        </p:nvSpPr>
        <p:spPr>
          <a:xfrm>
            <a:off x="5940152" y="6156012"/>
            <a:ext cx="288032" cy="44516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79712" y="6372036"/>
            <a:ext cx="388843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/>
              <a:t>שליפת נתונים מבסיס הנתונים</a:t>
            </a:r>
          </a:p>
        </p:txBody>
      </p:sp>
      <p:sp>
        <p:nvSpPr>
          <p:cNvPr id="16" name="חץ מעוקל ימינה 15"/>
          <p:cNvSpPr/>
          <p:nvPr/>
        </p:nvSpPr>
        <p:spPr>
          <a:xfrm flipV="1">
            <a:off x="1763688" y="6228020"/>
            <a:ext cx="216024" cy="3638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7" name="חץ מעוקל ימינה 16"/>
          <p:cNvSpPr/>
          <p:nvPr/>
        </p:nvSpPr>
        <p:spPr>
          <a:xfrm flipV="1">
            <a:off x="1763688" y="5723964"/>
            <a:ext cx="216024" cy="36386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8" name="חץ מעוקל ימינה 17"/>
          <p:cNvSpPr/>
          <p:nvPr/>
        </p:nvSpPr>
        <p:spPr>
          <a:xfrm flipV="1">
            <a:off x="2311636" y="5332563"/>
            <a:ext cx="216024" cy="31939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9" name="חץ מעוקל ימינה 18"/>
          <p:cNvSpPr/>
          <p:nvPr/>
        </p:nvSpPr>
        <p:spPr>
          <a:xfrm flipV="1">
            <a:off x="3110136" y="5023984"/>
            <a:ext cx="216024" cy="33118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51920" y="4855223"/>
            <a:ext cx="18722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he-IL" b="1" dirty="0"/>
              <a:t>תצוגה למשתמש</a:t>
            </a:r>
          </a:p>
        </p:txBody>
      </p:sp>
    </p:spTree>
    <p:extLst>
      <p:ext uri="{BB962C8B-B14F-4D97-AF65-F5344CB8AC3E}">
        <p14:creationId xmlns:p14="http://schemas.microsoft.com/office/powerpoint/2010/main" val="209271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4" grpId="0"/>
      <p:bldP spid="16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ככה: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372200" y="1609416"/>
            <a:ext cx="1512168" cy="48463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e-IL" dirty="0"/>
              <a:t>כמובן שיש לסכם "חוזה" בין מפתחי השכבות, מהם המתודות והנתונים בכל שכבה.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5904656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66859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אותו דבר, אבל אחרת...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609416"/>
            <a:ext cx="7239000" cy="3197029"/>
          </a:xfrm>
        </p:spPr>
        <p:txBody>
          <a:bodyPr>
            <a:noAutofit/>
          </a:bodyPr>
          <a:lstStyle/>
          <a:p>
            <a:pPr lvl="0" fontAlgn="base"/>
            <a:r>
              <a:rPr lang="he-IL" sz="1800" dirty="0"/>
              <a:t>נראה גם אפשרות לכיוון אחר. המשתמש רוצה להכניס נתון מסוים (נניח כיוון הרוח) לבסיס הנתונים</a:t>
            </a:r>
          </a:p>
          <a:p>
            <a:pPr lvl="0" fontAlgn="base"/>
            <a:r>
              <a:rPr lang="he-IL" sz="1800" dirty="0"/>
              <a:t>המשתמש מזין נתונים ע"י מילוי </a:t>
            </a:r>
            <a:r>
              <a:rPr lang="en-US" sz="1800" dirty="0" err="1"/>
              <a:t>textBox</a:t>
            </a:r>
            <a:r>
              <a:rPr lang="he-IL" sz="1800" dirty="0"/>
              <a:t> ולחיצה על כפתור.</a:t>
            </a:r>
          </a:p>
          <a:p>
            <a:pPr lvl="0" fontAlgn="base"/>
            <a:r>
              <a:rPr lang="he-IL" sz="1800" dirty="0"/>
              <a:t>פונקציה של </a:t>
            </a:r>
            <a:r>
              <a:rPr lang="en-US" sz="1800" dirty="0"/>
              <a:t>UI</a:t>
            </a:r>
            <a:r>
              <a:rPr lang="he-IL" sz="1800" dirty="0"/>
              <a:t> המופעלת עם לחיצת הכפתור קוראת לפונקציה שנמצאת ב </a:t>
            </a:r>
            <a:r>
              <a:rPr lang="en-US" sz="1800" dirty="0"/>
              <a:t>BL</a:t>
            </a:r>
            <a:r>
              <a:rPr lang="he-IL" sz="1800" dirty="0"/>
              <a:t> ומעבירה לה כנתון את הנתון שנמצא בתיבת הטקסט</a:t>
            </a:r>
          </a:p>
          <a:p>
            <a:pPr lvl="0" fontAlgn="base"/>
            <a:r>
              <a:rPr lang="he-IL" sz="1800" dirty="0"/>
              <a:t>הפונקציה שנמצאת ב </a:t>
            </a:r>
            <a:r>
              <a:rPr lang="en-US" sz="1800" dirty="0"/>
              <a:t>BL</a:t>
            </a:r>
            <a:r>
              <a:rPr lang="he-IL" sz="1800" dirty="0"/>
              <a:t> מפעילה פונקציה שנמצאת ב </a:t>
            </a:r>
            <a:r>
              <a:rPr lang="en-US" sz="1800" dirty="0"/>
              <a:t>DAL</a:t>
            </a:r>
            <a:r>
              <a:rPr lang="he-IL" sz="1800" dirty="0"/>
              <a:t> ושולחת לה את הנתון הספציפי</a:t>
            </a:r>
            <a:endParaRPr lang="en-US" sz="1800" dirty="0"/>
          </a:p>
          <a:p>
            <a:pPr lvl="0" fontAlgn="base"/>
            <a:r>
              <a:rPr lang="he-IL" sz="1800" dirty="0"/>
              <a:t>שכבת ה </a:t>
            </a:r>
            <a:r>
              <a:rPr lang="en-US" sz="1800" dirty="0"/>
              <a:t>DAL</a:t>
            </a:r>
            <a:r>
              <a:rPr lang="he-IL" sz="1800" dirty="0"/>
              <a:t> מקבלת הוראה משכבת </a:t>
            </a:r>
            <a:r>
              <a:rPr lang="en-US" sz="1800" dirty="0"/>
              <a:t>BL</a:t>
            </a:r>
            <a:endParaRPr lang="he-IL" sz="1800" dirty="0"/>
          </a:p>
          <a:p>
            <a:pPr lvl="0" fontAlgn="base"/>
            <a:r>
              <a:rPr lang="en-US" sz="1800" dirty="0"/>
              <a:t>DAL</a:t>
            </a:r>
            <a:r>
              <a:rPr lang="he-IL" sz="1800" dirty="0"/>
              <a:t> מכניסה את הנתון שקיבלה לבסיס הנתונים.</a:t>
            </a:r>
          </a:p>
          <a:p>
            <a:pPr lvl="0" fontAlgn="base"/>
            <a:r>
              <a:rPr lang="he-IL" sz="1800" dirty="0"/>
              <a:t>גם כאן – כל שכבה מכירה רק את השכבה שמתחתיה!</a:t>
            </a:r>
            <a:endParaRPr lang="en-US" sz="1800" dirty="0"/>
          </a:p>
        </p:txBody>
      </p:sp>
      <p:sp>
        <p:nvSpPr>
          <p:cNvPr id="22" name="TextBox 21"/>
          <p:cNvSpPr txBox="1"/>
          <p:nvPr/>
        </p:nvSpPr>
        <p:spPr>
          <a:xfrm>
            <a:off x="3851920" y="4941168"/>
            <a:ext cx="18722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/>
              <a:t>הקלדת נתון</a:t>
            </a:r>
          </a:p>
        </p:txBody>
      </p:sp>
      <p:sp>
        <p:nvSpPr>
          <p:cNvPr id="23" name="חץ מעוקל שמאלה 22"/>
          <p:cNvSpPr/>
          <p:nvPr/>
        </p:nvSpPr>
        <p:spPr>
          <a:xfrm>
            <a:off x="5868144" y="4950461"/>
            <a:ext cx="288032" cy="36004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59832" y="5238492"/>
            <a:ext cx="27363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/>
              <a:t>הפעלת פונקציה של </a:t>
            </a:r>
            <a:r>
              <a:rPr lang="en-US" b="1" dirty="0"/>
              <a:t>UI</a:t>
            </a:r>
            <a:r>
              <a:rPr lang="he-IL" b="1" dirty="0"/>
              <a:t> </a:t>
            </a:r>
          </a:p>
        </p:txBody>
      </p:sp>
      <p:sp>
        <p:nvSpPr>
          <p:cNvPr id="25" name="חץ מעוקל שמאלה 24"/>
          <p:cNvSpPr/>
          <p:nvPr/>
        </p:nvSpPr>
        <p:spPr>
          <a:xfrm>
            <a:off x="5868144" y="5423157"/>
            <a:ext cx="288032" cy="36004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83768" y="5598532"/>
            <a:ext cx="331236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/>
              <a:t>זימון פונקציה של </a:t>
            </a:r>
            <a:r>
              <a:rPr lang="en-US" b="1" dirty="0"/>
              <a:t>BL</a:t>
            </a:r>
            <a:endParaRPr lang="he-IL" b="1" dirty="0"/>
          </a:p>
        </p:txBody>
      </p:sp>
      <p:sp>
        <p:nvSpPr>
          <p:cNvPr id="27" name="חץ מעוקל שמאלה 26"/>
          <p:cNvSpPr/>
          <p:nvPr/>
        </p:nvSpPr>
        <p:spPr>
          <a:xfrm>
            <a:off x="5868144" y="5882740"/>
            <a:ext cx="288032" cy="29185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07704" y="6030580"/>
            <a:ext cx="388843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/>
              <a:t>זימון פונקציה של </a:t>
            </a:r>
            <a:r>
              <a:rPr lang="en-US" b="1" dirty="0"/>
              <a:t>DAL</a:t>
            </a:r>
            <a:r>
              <a:rPr lang="he-IL" b="1" dirty="0"/>
              <a:t> </a:t>
            </a:r>
          </a:p>
        </p:txBody>
      </p:sp>
      <p:sp>
        <p:nvSpPr>
          <p:cNvPr id="29" name="חץ מעוקל שמאלה 28"/>
          <p:cNvSpPr/>
          <p:nvPr/>
        </p:nvSpPr>
        <p:spPr>
          <a:xfrm>
            <a:off x="5868144" y="6246604"/>
            <a:ext cx="288032" cy="44516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51720" y="6444044"/>
            <a:ext cx="388843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/>
              <a:t>הכנסת נתון למסד הנתונים</a:t>
            </a:r>
          </a:p>
        </p:txBody>
      </p:sp>
    </p:spTree>
    <p:extLst>
      <p:ext uri="{BB962C8B-B14F-4D97-AF65-F5344CB8AC3E}">
        <p14:creationId xmlns:p14="http://schemas.microsoft.com/office/powerpoint/2010/main" val="179006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כיצד מתכננים פרויקט בשכבות?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e-IL" dirty="0"/>
              <a:t>יש לתת את הדעת לשאלות הבאות:</a:t>
            </a:r>
          </a:p>
          <a:p>
            <a:pPr lvl="1"/>
            <a:r>
              <a:rPr lang="he-IL" dirty="0"/>
              <a:t>איזה שכבות תהיינה במערכת?</a:t>
            </a:r>
          </a:p>
          <a:p>
            <a:pPr lvl="2"/>
            <a:r>
              <a:rPr lang="he-IL" dirty="0"/>
              <a:t>האם כדאי למזג שכבות מסוימות?</a:t>
            </a:r>
          </a:p>
          <a:p>
            <a:pPr lvl="1"/>
            <a:r>
              <a:rPr lang="he-IL" dirty="0"/>
              <a:t>מה מדיניות הפריסה בין השכבות?</a:t>
            </a:r>
          </a:p>
          <a:p>
            <a:pPr lvl="1"/>
            <a:r>
              <a:rPr lang="he-IL" dirty="0"/>
              <a:t>במערכות מבוזרות – איפה כל שכבה תמוקם?</a:t>
            </a:r>
          </a:p>
          <a:p>
            <a:pPr lvl="1"/>
            <a:r>
              <a:rPr lang="he-IL" dirty="0"/>
              <a:t>מה הדרישות לפונקציונליות כוללת (</a:t>
            </a:r>
            <a:r>
              <a:rPr lang="en-US" dirty="0"/>
              <a:t>cross-cutting</a:t>
            </a:r>
            <a:r>
              <a:rPr lang="he-IL" dirty="0"/>
              <a:t>)?</a:t>
            </a:r>
          </a:p>
          <a:p>
            <a:pPr lvl="2"/>
            <a:r>
              <a:rPr lang="he-IL" dirty="0"/>
              <a:t>טיפול בבעיות רוחביות (כגון: אבטחה, תקשורת ועוד)</a:t>
            </a:r>
          </a:p>
          <a:p>
            <a:pPr lvl="1"/>
            <a:endParaRPr lang="he-IL" dirty="0"/>
          </a:p>
          <a:p>
            <a:pPr lvl="1"/>
            <a:r>
              <a:rPr lang="he-IL" dirty="0"/>
              <a:t>מה הכללים בעבודה בין השכבות?</a:t>
            </a:r>
          </a:p>
          <a:p>
            <a:pPr lvl="1"/>
            <a:r>
              <a:rPr lang="he-IL" dirty="0"/>
              <a:t>מהו חוזה השירות והנתונים בין השכבות? </a:t>
            </a:r>
          </a:p>
          <a:p>
            <a:r>
              <a:rPr lang="he-IL" dirty="0"/>
              <a:t>שימו לב שבפרויקט הנוכחי, נותר לנו לקבוע את התשובות רק לשתי השאלות האחרונות!!</a:t>
            </a:r>
          </a:p>
          <a:p>
            <a:endParaRPr lang="he-IL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09328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בין שכבה לשכבה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כמו שכבר אמרנו, נקבע שכל שכבה מכירה רק את השכבה שמתחתיה.</a:t>
            </a:r>
          </a:p>
          <a:p>
            <a:r>
              <a:rPr lang="he-IL" dirty="0"/>
              <a:t>אבל למעשה – ההיכרות היא לא ממש עם השכבה עצמה, אלא עם ה</a:t>
            </a:r>
            <a:r>
              <a:rPr lang="en-US" dirty="0"/>
              <a:t>API</a:t>
            </a:r>
            <a:r>
              <a:rPr lang="he-IL" dirty="0"/>
              <a:t> שלה.</a:t>
            </a:r>
          </a:p>
          <a:p>
            <a:r>
              <a:rPr lang="he-IL" b="1" dirty="0"/>
              <a:t>ממשק תכנות יישומים (</a:t>
            </a:r>
            <a:r>
              <a:rPr lang="en-US" b="1" dirty="0"/>
              <a:t>API</a:t>
            </a:r>
            <a:r>
              <a:rPr lang="he-IL" b="1" dirty="0"/>
              <a:t> – </a:t>
            </a:r>
            <a:r>
              <a:rPr lang="en-US" b="1" dirty="0"/>
              <a:t>Application Program Interface</a:t>
            </a:r>
            <a:r>
              <a:rPr lang="he-IL" b="1" dirty="0"/>
              <a:t>)</a:t>
            </a:r>
          </a:p>
          <a:p>
            <a:pPr lvl="1"/>
            <a:r>
              <a:rPr lang="he-IL" dirty="0"/>
              <a:t>ערכת ספריות של יישום, בהן יכולים מתכנתים להשתמש ע"מ להשתמש במידע של היישום, לטובת יישום משלהם.</a:t>
            </a:r>
          </a:p>
          <a:p>
            <a:pPr lvl="1"/>
            <a:r>
              <a:rPr lang="he-IL" dirty="0"/>
              <a:t>כלומר – מידע מה כוללת השכבה, בלי המימוש המלא שלו</a:t>
            </a:r>
          </a:p>
          <a:p>
            <a:endParaRPr lang="he-IL" dirty="0"/>
          </a:p>
          <a:p>
            <a:pPr lvl="1"/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941887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"חוזה"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e-IL" dirty="0"/>
              <a:t>את ה</a:t>
            </a:r>
            <a:r>
              <a:rPr lang="en-US" dirty="0"/>
              <a:t>API</a:t>
            </a:r>
            <a:r>
              <a:rPr lang="he-IL" dirty="0"/>
              <a:t> ניתן לקבוע מראש, עוד בזמן תכנון המערכת, והוא מהווה חוזה עבודה. </a:t>
            </a:r>
          </a:p>
          <a:p>
            <a:r>
              <a:rPr lang="he-IL" dirty="0"/>
              <a:t>את ה</a:t>
            </a:r>
            <a:r>
              <a:rPr lang="en-US" dirty="0"/>
              <a:t>API</a:t>
            </a:r>
            <a:r>
              <a:rPr lang="he-IL" dirty="0"/>
              <a:t> יכירו שתי שכבות: השכבה שעבורה כתבנו </a:t>
            </a:r>
            <a:r>
              <a:rPr lang="en-US" dirty="0"/>
              <a:t>API</a:t>
            </a:r>
            <a:r>
              <a:rPr lang="he-IL" dirty="0"/>
              <a:t> (התחתונה מבין שתי השכבות), והשכבה שמעליה.</a:t>
            </a:r>
          </a:p>
          <a:p>
            <a:r>
              <a:rPr lang="he-IL" dirty="0"/>
              <a:t>לאחר מכן – ניתן לכתוב מימוש של השכבה העליונה – שתשתמש במידע שב </a:t>
            </a:r>
            <a:r>
              <a:rPr lang="en-US" dirty="0"/>
              <a:t>API</a:t>
            </a:r>
            <a:r>
              <a:rPr lang="he-IL" dirty="0"/>
              <a:t> כדי לדעת כיצד לפעול מול השכבה שתחתיה.</a:t>
            </a:r>
          </a:p>
          <a:p>
            <a:r>
              <a:rPr lang="he-IL" dirty="0"/>
              <a:t>וכן לכתוב מימוש של השכבה התחתונה, לפי מה שסוכם בחוזה.</a:t>
            </a:r>
          </a:p>
          <a:p>
            <a:r>
              <a:rPr lang="he-IL" dirty="0"/>
              <a:t>כמו כן בעתיד ניתן יהיה בקלות להחליף את השכבה התחתונה – כל עוד היא עומדת בחוזה.</a:t>
            </a:r>
          </a:p>
        </p:txBody>
      </p:sp>
    </p:spTree>
    <p:extLst>
      <p:ext uri="{BB962C8B-B14F-4D97-AF65-F5344CB8AC3E}">
        <p14:creationId xmlns:p14="http://schemas.microsoft.com/office/powerpoint/2010/main" val="36719614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שפע">
  <a:themeElements>
    <a:clrScheme name="שפע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שפע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שפע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שפע">
  <a:themeElements>
    <a:clrScheme name="שפע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שפע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שפע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10708</TotalTime>
  <Words>13938</Words>
  <Application>Microsoft Office PowerPoint</Application>
  <PresentationFormat>‫הצגה על המסך (4:3)</PresentationFormat>
  <Paragraphs>2000</Paragraphs>
  <Slides>147</Slides>
  <Notes>39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13</vt:i4>
      </vt:variant>
      <vt:variant>
        <vt:lpstr>ערכת נושא</vt:lpstr>
      </vt:variant>
      <vt:variant>
        <vt:i4>2</vt:i4>
      </vt:variant>
      <vt:variant>
        <vt:lpstr>כותרות שקופיות</vt:lpstr>
      </vt:variant>
      <vt:variant>
        <vt:i4>147</vt:i4>
      </vt:variant>
    </vt:vector>
  </HeadingPairs>
  <TitlesOfParts>
    <vt:vector size="162" baseType="lpstr">
      <vt:lpstr>arial</vt:lpstr>
      <vt:lpstr>arial</vt:lpstr>
      <vt:lpstr>Calibri</vt:lpstr>
      <vt:lpstr>Cascadia Mono</vt:lpstr>
      <vt:lpstr>Consolas</vt:lpstr>
      <vt:lpstr>Courier New</vt:lpstr>
      <vt:lpstr>David</vt:lpstr>
      <vt:lpstr>Times New Roman</vt:lpstr>
      <vt:lpstr>Trebuchet MS</vt:lpstr>
      <vt:lpstr>ui-monospace</vt:lpstr>
      <vt:lpstr>Verdana</vt:lpstr>
      <vt:lpstr>Wingdings</vt:lpstr>
      <vt:lpstr>Wingdings 2</vt:lpstr>
      <vt:lpstr>שפע</vt:lpstr>
      <vt:lpstr>שפע</vt:lpstr>
      <vt:lpstr>מיני פרויקט במערכות חלונות</vt:lpstr>
      <vt:lpstr>תודה ל:</vt:lpstr>
      <vt:lpstr>ומה היום?</vt:lpstr>
      <vt:lpstr>טיפוסים</vt:lpstr>
      <vt:lpstr>תכנות מונחה עצמים</vt:lpstr>
      <vt:lpstr>מורשת אבות - מobject </vt:lpstr>
      <vt:lpstr>כך זה נראה</vt:lpstr>
      <vt:lpstr>איזה טיפוסים קיימים?</vt:lpstr>
      <vt:lpstr>קצת על משתני הפניה</vt:lpstr>
      <vt:lpstr>תזכורת קצרה - הפניה</vt:lpstr>
      <vt:lpstr>אז מה הסיפור של ההפניה?</vt:lpstr>
      <vt:lpstr>מחלקות</vt:lpstr>
      <vt:lpstr>מחלקה</vt:lpstr>
      <vt:lpstr>מה יש במחלקה?</vt:lpstr>
      <vt:lpstr>מאפיין</vt:lpstr>
      <vt:lpstr>מאפיין- property</vt:lpstr>
      <vt:lpstr>למשל</vt:lpstr>
      <vt:lpstr>מאפיינים של מאפיין</vt:lpstr>
      <vt:lpstr>מאפיין – יתרונות</vt:lpstr>
      <vt:lpstr>הגדרה מהירה</vt:lpstr>
      <vt:lpstr>עוד קצת על get/set מאפיין</vt:lpstr>
      <vt:lpstr>אתחול מהיר של שדות ומאפיינים ציבוריים בשורת יצירת המופע</vt:lpstr>
      <vt:lpstr> שדה לקריאה בלבד READ ONLY</vt:lpstr>
      <vt:lpstr>הליך מהיר</vt:lpstr>
      <vt:lpstr>הגדרה מהירה של מאפיין - קיצורים</vt:lpstr>
      <vt:lpstr>מבנים</vt:lpstr>
      <vt:lpstr>מחלקה, עמוד דום!</vt:lpstr>
      <vt:lpstr>דוגמית – ירושה, הרשאות, הפניה</vt:lpstr>
      <vt:lpstr>החלוקה הבסיסית</vt:lpstr>
      <vt:lpstr>תאור סכמתי של ההיררכיה</vt:lpstr>
      <vt:lpstr>מבנה ומחלקה</vt:lpstr>
      <vt:lpstr>מבנים</vt:lpstr>
      <vt:lpstr>סוגי ערך מובנים</vt:lpstr>
      <vt:lpstr>מצא את ההבדלים</vt:lpstr>
      <vt:lpstr>מגבלות</vt:lpstr>
      <vt:lpstr>זה מול זה....</vt:lpstr>
      <vt:lpstr>בנאי של מבנים</vt:lpstr>
      <vt:lpstr>בנאי של struct</vt:lpstr>
      <vt:lpstr>השמה בין value Type</vt:lpstr>
      <vt:lpstr>בעצם העצם</vt:lpstr>
      <vt:lpstr>המשך בדיקה</vt:lpstr>
      <vt:lpstr>המשך בדיקה</vt:lpstr>
      <vt:lpstr>המרות</vt:lpstr>
      <vt:lpstr>מועד א, תשע"ז, 7 נק'</vt:lpstr>
      <vt:lpstr>מועד א, תשע"ג, 7 נק'</vt:lpstr>
      <vt:lpstr>מועד ב, תשע"ז, 7 נק'</vt:lpstr>
      <vt:lpstr>האם STRING היא Reference TYPE או VALUE TYPE?</vt:lpstr>
      <vt:lpstr>Record class</vt:lpstr>
      <vt:lpstr> רשומת מבנה record CLASS</vt:lpstr>
      <vt:lpstr>רשומת מחלקה record class מכונה גם רשומה record</vt:lpstr>
      <vt:lpstr>הגדרת טיפוס חדש מסוג record – דרך א'</vt:lpstr>
      <vt:lpstr>הגדרת טיפוס חדש מסוג record – דרך ב'</vt:lpstr>
      <vt:lpstr>הגדרת טיפוס חדש מסוג record – דרך ג'</vt:lpstr>
      <vt:lpstr>אופרטור השוואה ואופרטור השמה עבור record</vt:lpstr>
      <vt:lpstr>אופרטור השוואה ואופרטור השמה עבור record</vt:lpstr>
      <vt:lpstr>הגדרת רשומות בשכבת הנתונים בפרויקט שלנו</vt:lpstr>
      <vt:lpstr>בשלב זה ההסבר המפורט על רשומה נמצא בנספח 1 של שלב 1 של הפרויקט</vt:lpstr>
      <vt:lpstr>תרגיל בית מספר 1</vt:lpstr>
      <vt:lpstr>Nullable</vt:lpstr>
      <vt:lpstr>Nullable&lt;T&gt; Type</vt:lpstr>
      <vt:lpstr>Nullable&lt;T&gt; Type</vt:lpstr>
      <vt:lpstr>Nullable&lt;T&gt; Type  T?</vt:lpstr>
      <vt:lpstr>Nullable&lt;T&gt; Type</vt:lpstr>
      <vt:lpstr>המרה מטיפוס ערך T  ל-   Nullable&lt;T&gt; Type</vt:lpstr>
      <vt:lpstr>אופרטורים לעבודה עם טיפוסים מתאפסים</vt:lpstr>
      <vt:lpstr>גישה בטוחה לערך של משתנה Nullable&lt;T&gt;</vt:lpstr>
      <vt:lpstr> null coalescing operator (אופרטור לוגי ??)</vt:lpstr>
      <vt:lpstr> null coalescing operator (??)</vt:lpstr>
      <vt:lpstr>! (null-forgiving) operator</vt:lpstr>
      <vt:lpstr>גישה לשדות של אובייקט שהוא עצמו Nullable</vt:lpstr>
      <vt:lpstr>הגדרת רשימה של אובייקטים שהם nullable</vt:lpstr>
      <vt:lpstr>nullable value type &amp; nullable reference type</vt:lpstr>
      <vt:lpstr> באילו מקרים נרצה להגדיר טיפוסי ערך מתאפסים  (Nullable value Type) ?</vt:lpstr>
      <vt:lpstr> באילו מקרים נרצה להגדיר טיפוסי ערך מתאפסים  (Nullable value Type) ?</vt:lpstr>
      <vt:lpstr> באילו מקרים נרצה להגדיר טיפוסי ערך מתאפסים  (Nullable value Type) ?</vt:lpstr>
      <vt:lpstr> באילו מקרים נרצה להגדיר טיפוסי ערך מתאפסים  (Nullable value Type) ?</vt:lpstr>
      <vt:lpstr>טיפוסי הפניה מתאפסים  (reference value Type)</vt:lpstr>
      <vt:lpstr> באילו מקרים נרצה להגדיר טיפוסי הפניה מתאפסים  (reference value Type) ?</vt:lpstr>
      <vt:lpstr>כללי שימוש בהגדרת מחלקה/מבנה</vt:lpstr>
      <vt:lpstr>שימו לב - אצלינו</vt:lpstr>
      <vt:lpstr>מודל השכבות</vt:lpstr>
      <vt:lpstr>מבוא</vt:lpstr>
      <vt:lpstr>יתרה מכך</vt:lpstr>
      <vt:lpstr>מודל השכבות</vt:lpstr>
      <vt:lpstr>מה כוללת כל שכבה?</vt:lpstr>
      <vt:lpstr>הדגם הכללי</vt:lpstr>
      <vt:lpstr>הדגם בפועל עבור הפרויקט שנבנה</vt:lpstr>
      <vt:lpstr>הערה:</vt:lpstr>
      <vt:lpstr>דוגמת חלוקה לשכבות</vt:lpstr>
      <vt:lpstr>למה זה טוב?</vt:lpstr>
      <vt:lpstr>תבנית שליחת בקשות ותשובות בין שכבות</vt:lpstr>
      <vt:lpstr>סוגי הנתונים (הישויות) שמועברים משכבה לשכבה - שונים זה מזה</vt:lpstr>
      <vt:lpstr>נדגים – מערכת תחזית מזג האוויר</vt:lpstr>
      <vt:lpstr>דוגמא – מערכת תחזית מזג האוויר</vt:lpstr>
      <vt:lpstr>ככה:</vt:lpstr>
      <vt:lpstr>אותו דבר, אבל אחרת...</vt:lpstr>
      <vt:lpstr>כיצד מתכננים פרויקט בשכבות?</vt:lpstr>
      <vt:lpstr>בין שכבה לשכבה</vt:lpstr>
      <vt:lpstr>"חוזה"</vt:lpstr>
      <vt:lpstr>ממשק תכנות יישומים</vt:lpstr>
      <vt:lpstr>הסבר למעיישה....</vt:lpstr>
      <vt:lpstr>בויז'ואל סטודיו</vt:lpstr>
      <vt:lpstr>קצת טכני...</vt:lpstr>
      <vt:lpstr>בואו נראה כיצד זה נראה</vt:lpstr>
      <vt:lpstr>יש להוסיף את הפרויקט הרצוי</vt:lpstr>
      <vt:lpstr>ואז... X 5</vt:lpstr>
      <vt:lpstr>יצירת הקשרים</vt:lpstr>
      <vt:lpstr>שימו לב לקישורים בתצוגה:</vt:lpstr>
      <vt:lpstr>שימו לב מה קורה:</vt:lpstr>
      <vt:lpstr>וכך (לא) נראה הקוד..</vt:lpstr>
      <vt:lpstr>תזכורת:</vt:lpstr>
      <vt:lpstr>מה קיבלנו?</vt:lpstr>
      <vt:lpstr>מה הרווחנו?</vt:lpstr>
      <vt:lpstr>שינוי - מקום קבוע לשמירת DLL </vt:lpstr>
      <vt:lpstr>איך קובעים מקום לשמירה קבוע?</vt:lpstr>
      <vt:lpstr>המשך – קביעת מקום שמירה</vt:lpstr>
      <vt:lpstr>דוגמא – DALAPI</vt:lpstr>
      <vt:lpstr>דוגמא - DS</vt:lpstr>
      <vt:lpstr>דוגמא - DAL</vt:lpstr>
      <vt:lpstr>דוגמא - BL</vt:lpstr>
      <vt:lpstr>דוגמא - BLIMP</vt:lpstr>
      <vt:lpstr>דוגמא - UI</vt:lpstr>
      <vt:lpstr>סיכום זמני</vt:lpstr>
      <vt:lpstr>מה עוד?</vt:lpstr>
      <vt:lpstr>הדגם בפועל עבור הפרויקט שנבנה</vt:lpstr>
      <vt:lpstr>שכבת הDAL</vt:lpstr>
      <vt:lpstr>סיכום זמני – שכבת BL</vt:lpstr>
      <vt:lpstr>סיכום זמני – שכבת DAL</vt:lpstr>
      <vt:lpstr>בקשות בסיסיות משכבת הנתונים</vt:lpstr>
      <vt:lpstr>בקשות CRUD</vt:lpstr>
      <vt:lpstr>בקשות CRUD - המשך</vt:lpstr>
      <vt:lpstr>תרגיל בית מספר 1</vt:lpstr>
      <vt:lpstr>הערה שעוד נחזור אליה....</vt:lpstr>
      <vt:lpstr>ממשקים</vt:lpstr>
      <vt:lpstr>interface - ממשק</vt:lpstr>
      <vt:lpstr>מממממשק</vt:lpstr>
      <vt:lpstr>כמה עניינים טכניים...</vt:lpstr>
      <vt:lpstr>טיפ קטן</vt:lpstr>
      <vt:lpstr>הגדרת ממשק</vt:lpstr>
      <vt:lpstr>דוגמא לממשק ומימושו</vt:lpstr>
      <vt:lpstr>הממשק הקיים IENUMERABLE </vt:lpstr>
      <vt:lpstr>הממשק הקיים IENUMERATOR </vt:lpstr>
      <vt:lpstr>מערך ורשימה כטיפוס בר מניה</vt:lpstr>
      <vt:lpstr>אוספים</vt:lpstr>
      <vt:lpstr>בשכבת DO – נשתמש בממשק</vt:lpstr>
      <vt:lpstr>כל אחת מהישויות, מממשת ממשק</vt:lpstr>
      <vt:lpstr>אז מה היה לנו היום?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User</dc:creator>
  <cp:lastModifiedBy>נורית גרינברג</cp:lastModifiedBy>
  <cp:revision>199</cp:revision>
  <cp:lastPrinted>2016-11-07T23:10:31Z</cp:lastPrinted>
  <dcterms:created xsi:type="dcterms:W3CDTF">2016-11-01T05:58:59Z</dcterms:created>
  <dcterms:modified xsi:type="dcterms:W3CDTF">2023-12-31T18:21:00Z</dcterms:modified>
</cp:coreProperties>
</file>